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257" r:id="rId3"/>
    <p:sldId id="269" r:id="rId4"/>
    <p:sldId id="258" r:id="rId5"/>
    <p:sldId id="259" r:id="rId6"/>
    <p:sldId id="260" r:id="rId7"/>
    <p:sldId id="261" r:id="rId8"/>
    <p:sldId id="262" r:id="rId9"/>
    <p:sldId id="270" r:id="rId10"/>
    <p:sldId id="263" r:id="rId11"/>
    <p:sldId id="271" r:id="rId12"/>
    <p:sldId id="272" r:id="rId13"/>
    <p:sldId id="278" r:id="rId14"/>
    <p:sldId id="264" r:id="rId15"/>
    <p:sldId id="265" r:id="rId16"/>
    <p:sldId id="266" r:id="rId17"/>
    <p:sldId id="267" r:id="rId18"/>
    <p:sldId id="268" r:id="rId19"/>
    <p:sldId id="273" r:id="rId20"/>
    <p:sldId id="274" r:id="rId21"/>
    <p:sldId id="275" r:id="rId22"/>
    <p:sldId id="276" r:id="rId23"/>
    <p:sldId id="277" r:id="rId24"/>
    <p:sldId id="279" r:id="rId25"/>
    <p:sldId id="303" r:id="rId26"/>
    <p:sldId id="280" r:id="rId27"/>
    <p:sldId id="282" r:id="rId28"/>
    <p:sldId id="281" r:id="rId29"/>
    <p:sldId id="283" r:id="rId30"/>
    <p:sldId id="284" r:id="rId31"/>
    <p:sldId id="286" r:id="rId32"/>
    <p:sldId id="285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9" r:id="rId45"/>
    <p:sldId id="298" r:id="rId46"/>
    <p:sldId id="300" r:id="rId47"/>
    <p:sldId id="301" r:id="rId48"/>
    <p:sldId id="302" r:id="rId49"/>
    <p:sldId id="304" r:id="rId50"/>
    <p:sldId id="305" r:id="rId51"/>
    <p:sldId id="306" r:id="rId52"/>
    <p:sldId id="307" r:id="rId53"/>
    <p:sldId id="308" r:id="rId54"/>
    <p:sldId id="309" r:id="rId5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1"/>
    <p:restoredTop sz="85342"/>
  </p:normalViewPr>
  <p:slideViewPr>
    <p:cSldViewPr snapToGrid="0" snapToObjects="1">
      <p:cViewPr varScale="1">
        <p:scale>
          <a:sx n="98" d="100"/>
          <a:sy n="98" d="100"/>
        </p:scale>
        <p:origin x="7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D903C3-CBB8-F94D-AE85-5D36CE13644A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7F642F-FC9C-A24F-A93E-6C244AC28D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098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means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don’t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know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need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know the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details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of HTML/CSS/JS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until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want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go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beyond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basics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Shiny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provides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for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</a:t>
            </a:r>
          </a:p>
          <a:p>
            <a:endParaRPr lang="en-GB" dirty="0"/>
          </a:p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means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whenever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an input changes,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Shiny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automatically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figure out how to do the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smallest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amount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of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work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update all the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related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outputs.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F642F-FC9C-A24F-A93E-6C244AC28D93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8362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F642F-FC9C-A24F-A93E-6C244AC28D93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486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7F642F-FC9C-A24F-A93E-6C244AC28D93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7166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29732-75FA-BB4C-9195-9400DF4139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64FAF1-F9E0-C84B-B1D2-7158A7F8F1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63D1AB-C1A7-1F45-822A-406BAE74C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5552B-0705-A04A-8E5B-C73ADC893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2CFC5-B313-A04B-AF93-A5F4D5332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6090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04F02-83D2-9544-AD47-2AFF90B9D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9E2FF0-86AE-3F4A-AE00-7D314581E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FEEDB-CBDC-D74C-91C5-E7CE60B64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1E47-A591-004E-AC27-D79DB9D5E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A0705-782E-AF4A-96CE-16742B151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1870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04880A-B17D-EA45-A8DF-F4F2016170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834BA0-1E37-CF44-8459-8F9515AFBB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81EC7-2754-044A-8B77-EB02A810B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A9F87-1764-654E-AFE7-8CB4C87E8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17F8E-82D5-6F42-A1A6-8A3021220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283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666BC-FDCD-EF4B-809A-7E2550503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8BBA7-6FEB-9D4C-BBE5-8A93D6298B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26027-AF23-9544-B8E0-6591ACD6E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057D8-757F-5444-9884-B20A7C6D9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68892-23D9-A247-A74A-1DF5DB6FE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9786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8B126-D427-1541-BAFF-B87A8694F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A331A8-9186-9143-B81F-4F36A2B75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A63C4-9289-1E4F-8DB7-B1DCC6AE4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5B9E5-7B0A-0144-AED8-6BA572021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8B0BC-7FC4-B943-B5C3-21364B24B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7036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CB88A-69DF-E843-B357-3C117BDC0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CFD3D-65D2-1841-BB22-AADA9FF6F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441E5-7915-6044-BA17-D6227B9B62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D72CAE-A6DE-B34E-89B8-541A46E69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99D414-68B2-9243-934A-E088D87DD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AAE733-5DEF-314C-B29E-5BBFD569E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2314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219E3-6B05-6E4C-8DE1-FFA807B15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E7378A-EEEB-4149-921F-8B269DC35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2AB4A3-AE3D-4D4D-9461-984EFCD9B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D92D8-1DC1-E044-A977-4F304C959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730EAC-B515-FF44-B4B6-0DBAE89BD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979C77-1315-7D42-B786-116439806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F24432-0B1A-7142-BA3E-0DDACD2ED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2C96A9-A582-7B48-A771-94053D32E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7799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8227D-06DD-204E-8431-E1FA7329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C3A80F-C0FA-C049-B374-BCC23096F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1575FE-5BA4-F547-B153-7BD89E1C5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FC89F9-CD49-2D4D-AA02-C9E2453F2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7369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D2FDAF-637B-B54F-83AB-6D3BB05B0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AB9027-597E-5949-A97D-46A90564F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D9A2B3-EDD3-B04C-8C9D-ADD5F8EEC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8474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75FF6-8CD6-404B-9FF6-A9A0BA12E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9D3F1-33E0-264E-A601-450124888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2AE1E9-A7BE-A244-9281-298307721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B6FF5-8111-BD43-9E6A-E5E3022D5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8F173B-8040-3243-A575-2A302A6C6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947527-2064-BE47-8B2E-7BEB88B83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451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DEDDF-5739-3E45-8595-C5A3E794F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39C354-2F51-1E46-842F-ECAB6FABC6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680C89-DA1E-F742-9889-394E9585AE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7BFA6-1F0F-6D42-B95D-5D3D4D6F2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2B9EFB-D890-1D40-B645-5B1C2A6AD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6119F4-47A8-274A-BD78-EDAE3B047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4887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491B93-F1BE-054B-B643-C1A66DA74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F6E4E-CA9B-DA42-869A-39079BC503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6A26F-DCE6-CB46-9C51-E1B747AA91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1172C-E561-364D-B8C2-394C7015DCB3}" type="datetimeFigureOut">
              <a:rPr lang="en-GB" smtClean="0"/>
              <a:t>01/10/2020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21EAF-857D-8D42-AF82-DF2662E81C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E3179-20D1-D54E-8CFF-BE0762C582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32590-47C9-0242-9498-3127E22E44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4105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rmarkdown.rstudio.com/authoring_pandoc_markdown.html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down.org/yihui/rmarkdown/ioslides-presentation.html" TargetMode="External"/><Relationship Id="rId2" Type="http://schemas.openxmlformats.org/officeDocument/2006/relationships/hyperlink" Target="https://bookdown.org/yihui/rmarkdown/beamer-presentation.html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bookdown.org/yihui/rmarkdown/revealjs.html" TargetMode="External"/><Relationship Id="rId5" Type="http://schemas.openxmlformats.org/officeDocument/2006/relationships/hyperlink" Target="https://bookdown.org/yihui/rmarkdown/powerpoint-presentation.html" TargetMode="External"/><Relationship Id="rId4" Type="http://schemas.openxmlformats.org/officeDocument/2006/relationships/hyperlink" Target="https://bookdown.org/yihui/rmarkdown/slidy-presentation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shiny.rstudio.com/" TargetMode="External"/><Relationship Id="rId2" Type="http://schemas.openxmlformats.org/officeDocument/2006/relationships/hyperlink" Target="http://www.htmlwidgets.org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rmarkdown.rstudio.com/" TargetMode="External"/><Relationship Id="rId7" Type="http://schemas.openxmlformats.org/officeDocument/2006/relationships/hyperlink" Target="https://github.com/daattali/shinyjs/blob/master/README.md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www.htmlwidgets.org/" TargetMode="External"/><Relationship Id="rId5" Type="http://schemas.openxmlformats.org/officeDocument/2006/relationships/hyperlink" Target="http://rstudio.github.io/shinythemes/" TargetMode="External"/><Relationship Id="rId4" Type="http://schemas.openxmlformats.org/officeDocument/2006/relationships/hyperlink" Target="http://rstudio.github.io/shinydashboard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yihui.name/knitr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pandoc.org/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1BEC3-8168-D649-8E62-D27CE2AE3F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 markdown and Shiny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9BDEB6-B36C-ED4C-939D-98AD4A70D6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“Processing large dataset with R”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6844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0A4D1-D508-D94A-892C-C56276368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Code </a:t>
            </a:r>
            <a:r>
              <a:rPr lang="fr-FR" dirty="0" err="1"/>
              <a:t>Languages</a:t>
            </a:r>
            <a:endParaRPr lang="fr-FR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E54BA9-12AA-5C46-8EDB-86AF0F282508}"/>
              </a:ext>
            </a:extLst>
          </p:cNvPr>
          <p:cNvSpPr/>
          <p:nvPr/>
        </p:nvSpPr>
        <p:spPr>
          <a:xfrm>
            <a:off x="172778" y="1367910"/>
            <a:ext cx="44069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.</a:t>
            </a:r>
            <a:r>
              <a:rPr lang="fr-FR" dirty="0" err="1"/>
              <a:t>Rmd</a:t>
            </a:r>
            <a:r>
              <a:rPr lang="fr-FR" dirty="0"/>
              <a:t> file </a:t>
            </a:r>
            <a:r>
              <a:rPr lang="fr-FR" dirty="0" err="1"/>
              <a:t>executes</a:t>
            </a:r>
            <a:r>
              <a:rPr lang="fr-FR" dirty="0"/>
              <a:t> code in </a:t>
            </a:r>
            <a:r>
              <a:rPr lang="fr-FR" dirty="0" err="1"/>
              <a:t>bash</a:t>
            </a:r>
            <a:r>
              <a:rPr lang="fr-FR" dirty="0"/>
              <a:t> and python.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529273-6576-A44D-8F05-4B921A830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130" y="1821378"/>
            <a:ext cx="7953632" cy="481636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9AC312B-CA45-9145-83A5-4056B2DEBEA9}"/>
              </a:ext>
            </a:extLst>
          </p:cNvPr>
          <p:cNvSpPr/>
          <p:nvPr/>
        </p:nvSpPr>
        <p:spPr>
          <a:xfrm>
            <a:off x="10247870" y="2672829"/>
            <a:ext cx="183291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Python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SQL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Bash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Rcpp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Stan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JavaScript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2051229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CCFF6-7C2F-3F47-A409-A49CC5411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Tables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DCF115-0A02-304F-9B6C-E10EAD9DFC46}"/>
              </a:ext>
            </a:extLst>
          </p:cNvPr>
          <p:cNvSpPr/>
          <p:nvPr/>
        </p:nvSpPr>
        <p:spPr>
          <a:xfrm>
            <a:off x="341870" y="1690688"/>
            <a:ext cx="115700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By default, R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displays data frames and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matrixes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as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they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would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in the R terminal (in a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monospaced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font). If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you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prefer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that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data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displayed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with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additional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formatting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you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can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use the </a:t>
            </a:r>
            <a:r>
              <a:rPr lang="fr-FR" dirty="0" err="1"/>
              <a:t>knitr</a:t>
            </a:r>
            <a:r>
              <a:rPr lang="fr-FR" dirty="0"/>
              <a:t>::</a:t>
            </a:r>
            <a:r>
              <a:rPr lang="fr-FR" dirty="0" err="1"/>
              <a:t>kable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function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290599-6754-DF4A-B703-F47081CD9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762" y="2374693"/>
            <a:ext cx="7088659" cy="429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76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63692-B5E7-F64E-A1D0-B305846E4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Basics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8F7364-FE56-1A43-AE67-77C47BE7A642}"/>
              </a:ext>
            </a:extLst>
          </p:cNvPr>
          <p:cNvSpPr/>
          <p:nvPr/>
        </p:nvSpPr>
        <p:spPr>
          <a:xfrm>
            <a:off x="391297" y="1407809"/>
            <a:ext cx="113229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Format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text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in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your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R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file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with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fr-FR" b="0" i="0" u="none" strike="noStrike" dirty="0">
                <a:solidFill>
                  <a:srgbClr val="2780E3"/>
                </a:solidFill>
                <a:effectLst/>
                <a:latin typeface="Source Sans Pro" panose="020B0503030403020204" pitchFamily="34" charset="0"/>
                <a:hlinkClick r:id="rId2"/>
              </a:rPr>
              <a:t>Pandoc’s 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, a set of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markup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annotations for plain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text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files.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When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you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render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your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file,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Pandoc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transforms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up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text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into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formatted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text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in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your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final file format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44E1FD-89B0-CE4B-8331-17D707D47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584" y="2054140"/>
            <a:ext cx="7716795" cy="469438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10ACC21-8F54-F049-B60B-5091682FA782}"/>
              </a:ext>
            </a:extLst>
          </p:cNvPr>
          <p:cNvSpPr/>
          <p:nvPr/>
        </p:nvSpPr>
        <p:spPr>
          <a:xfrm>
            <a:off x="8820666" y="2224208"/>
            <a:ext cx="413127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Headers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Lists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Links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Images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Block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quotes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Latex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equations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Horizontal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rules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Tables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Footnotes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Bibliographies and Citations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Slide breaks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Italicized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text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Bold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text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Superscripts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Subscripts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Strikethrough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text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008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0F3D6-2B39-2F4F-A6DD-7D5861C48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Basics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5F2073-ED22-1C4D-890F-332BF85D232C}"/>
              </a:ext>
            </a:extLst>
          </p:cNvPr>
          <p:cNvSpPr/>
          <p:nvPr/>
        </p:nvSpPr>
        <p:spPr>
          <a:xfrm>
            <a:off x="1620079" y="1599228"/>
            <a:ext cx="9226467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 # 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allows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organize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document in sections,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subsections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… The more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add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#, the more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go down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into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subsections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subsubsections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…</a:t>
            </a:r>
          </a:p>
          <a:p>
            <a:pPr>
              <a:buFont typeface="Arial" panose="020B0604020202020204" pitchFamily="34" charset="0"/>
              <a:buChar char="•"/>
            </a:pPr>
            <a:endParaRPr lang="fr-FR" sz="2400" b="0" i="0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 * 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allows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higlight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some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part of the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text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: if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use one *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tyty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* 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it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produces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sz="2400" b="0" i="1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tyty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 If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use **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tyty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**, the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text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sz="2400" b="1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tyty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will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be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in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bold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fr-FR" sz="2400" b="0" i="0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 &gt; 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allows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create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some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“citation /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remark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box”: &gt; The citation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would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like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highlight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!</a:t>
            </a:r>
          </a:p>
          <a:p>
            <a:pPr>
              <a:buFont typeface="Arial" panose="020B0604020202020204" pitchFamily="34" charset="0"/>
              <a:buChar char="•"/>
            </a:pPr>
            <a:endParaRPr lang="fr-FR" sz="2400" b="0" i="0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It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possible to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provide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online code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using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single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quote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 As an exemple: 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().</a:t>
            </a:r>
          </a:p>
        </p:txBody>
      </p:sp>
    </p:spTree>
    <p:extLst>
      <p:ext uri="{BB962C8B-B14F-4D97-AF65-F5344CB8AC3E}">
        <p14:creationId xmlns:p14="http://schemas.microsoft.com/office/powerpoint/2010/main" val="2571955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36502-9C0C-614D-B554-DA832FAE8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knitR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D91E65-0650-664B-933D-4E80D3883F6C}"/>
              </a:ext>
            </a:extLst>
          </p:cNvPr>
          <p:cNvSpPr/>
          <p:nvPr/>
        </p:nvSpPr>
        <p:spPr>
          <a:xfrm>
            <a:off x="265042" y="1398250"/>
            <a:ext cx="1192695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use the </a:t>
            </a:r>
            <a:r>
              <a:rPr lang="fr-FR" b="1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knitR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package to compile R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markdown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documents. The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specific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function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used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compile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 </a:t>
            </a:r>
            <a:r>
              <a:rPr lang="fr-FR" dirty="0" err="1"/>
              <a:t>knit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function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which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takes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filename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as input.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RStudio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provides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button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makes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easier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compile the document.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B22F28-26BE-4640-ADBE-469965337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144" y="2255932"/>
            <a:ext cx="5752585" cy="460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932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8E4A9-D062-864C-B285-82561997F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82F068-9ED9-464C-99CF-3FF2209911D4}"/>
              </a:ext>
            </a:extLst>
          </p:cNvPr>
          <p:cNvSpPr/>
          <p:nvPr/>
        </p:nvSpPr>
        <p:spPr>
          <a:xfrm>
            <a:off x="465438" y="1272144"/>
            <a:ext cx="10888362" cy="5786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dirty="0"/>
              <a:t>--- </a:t>
            </a:r>
            <a:r>
              <a:rPr lang="fr-FR" sz="1600" dirty="0" err="1"/>
              <a:t>title</a:t>
            </a:r>
            <a:r>
              <a:rPr lang="fr-FR" sz="1600" dirty="0"/>
              <a:t>: "Report on Gun </a:t>
            </a:r>
            <a:r>
              <a:rPr lang="fr-FR" sz="1600" dirty="0" err="1"/>
              <a:t>Murders</a:t>
            </a:r>
            <a:r>
              <a:rPr lang="fr-FR" sz="1600" dirty="0"/>
              <a:t>" </a:t>
            </a:r>
          </a:p>
          <a:p>
            <a:r>
              <a:rPr lang="fr-FR" sz="1600" dirty="0" err="1"/>
              <a:t>author</a:t>
            </a:r>
            <a:r>
              <a:rPr lang="fr-FR" sz="1600" dirty="0"/>
              <a:t>: "Rafael </a:t>
            </a:r>
            <a:r>
              <a:rPr lang="fr-FR" sz="1600" dirty="0" err="1"/>
              <a:t>Irizarry</a:t>
            </a:r>
            <a:r>
              <a:rPr lang="fr-FR" sz="1600" dirty="0"/>
              <a:t>" </a:t>
            </a:r>
          </a:p>
          <a:p>
            <a:r>
              <a:rPr lang="fr-FR" sz="1600" dirty="0"/>
              <a:t>date: "`r format(</a:t>
            </a:r>
            <a:r>
              <a:rPr lang="fr-FR" sz="1600" dirty="0" err="1"/>
              <a:t>Sys.Date</a:t>
            </a:r>
            <a:r>
              <a:rPr lang="fr-FR" sz="1600" dirty="0"/>
              <a:t>())`" </a:t>
            </a:r>
          </a:p>
          <a:p>
            <a:r>
              <a:rPr lang="fr-FR" sz="1600" dirty="0"/>
              <a:t>output: </a:t>
            </a:r>
            <a:r>
              <a:rPr lang="fr-FR" sz="1600" dirty="0" err="1"/>
              <a:t>github_document</a:t>
            </a:r>
            <a:r>
              <a:rPr lang="fr-FR" sz="1600" dirty="0"/>
              <a:t> </a:t>
            </a:r>
          </a:p>
          <a:p>
            <a:r>
              <a:rPr lang="fr-FR" sz="1600" dirty="0"/>
              <a:t>--- </a:t>
            </a:r>
          </a:p>
          <a:p>
            <a:r>
              <a:rPr lang="fr-FR" sz="1600" dirty="0"/>
              <a:t>```{r setup, </a:t>
            </a:r>
            <a:r>
              <a:rPr lang="fr-FR" sz="1600" dirty="0" err="1"/>
              <a:t>include</a:t>
            </a:r>
            <a:r>
              <a:rPr lang="fr-FR" sz="1600" dirty="0"/>
              <a:t>=FALSE} </a:t>
            </a:r>
          </a:p>
          <a:p>
            <a:r>
              <a:rPr lang="fr-FR" sz="1600" dirty="0" err="1"/>
              <a:t>knitr</a:t>
            </a:r>
            <a:r>
              <a:rPr lang="fr-FR" sz="1600" dirty="0"/>
              <a:t>::</a:t>
            </a:r>
            <a:r>
              <a:rPr lang="fr-FR" sz="1600" dirty="0" err="1"/>
              <a:t>opts_chunk$set</a:t>
            </a:r>
            <a:r>
              <a:rPr lang="fr-FR" sz="1600" dirty="0"/>
              <a:t>(</a:t>
            </a:r>
            <a:r>
              <a:rPr lang="fr-FR" sz="1600" dirty="0" err="1"/>
              <a:t>echo</a:t>
            </a:r>
            <a:r>
              <a:rPr lang="fr-FR" sz="1600" dirty="0"/>
              <a:t> = TRUE) </a:t>
            </a:r>
          </a:p>
          <a:p>
            <a:r>
              <a:rPr lang="fr-FR" sz="1600" dirty="0"/>
              <a:t>```</a:t>
            </a:r>
          </a:p>
          <a:p>
            <a:r>
              <a:rPr lang="fr-FR" sz="1600" dirty="0"/>
              <a:t>## Introduction </a:t>
            </a:r>
          </a:p>
          <a:p>
            <a:r>
              <a:rPr lang="fr-FR" sz="1600" dirty="0"/>
              <a:t>This </a:t>
            </a:r>
            <a:r>
              <a:rPr lang="fr-FR" sz="1600" dirty="0" err="1"/>
              <a:t>is</a:t>
            </a:r>
            <a:r>
              <a:rPr lang="fr-FR" sz="1600" dirty="0"/>
              <a:t> a report on 2010 gun </a:t>
            </a:r>
            <a:r>
              <a:rPr lang="fr-FR" sz="1600" dirty="0" err="1"/>
              <a:t>murder</a:t>
            </a:r>
            <a:r>
              <a:rPr lang="fr-FR" sz="1600" dirty="0"/>
              <a:t> rates </a:t>
            </a:r>
            <a:r>
              <a:rPr lang="fr-FR" sz="1600" dirty="0" err="1"/>
              <a:t>obtained</a:t>
            </a:r>
            <a:r>
              <a:rPr lang="fr-FR" sz="1600" dirty="0"/>
              <a:t> </a:t>
            </a:r>
            <a:r>
              <a:rPr lang="fr-FR" sz="1600" dirty="0" err="1"/>
              <a:t>from</a:t>
            </a:r>
            <a:r>
              <a:rPr lang="fr-FR" sz="1600" dirty="0"/>
              <a:t> FBI reports. The original data </a:t>
            </a:r>
            <a:r>
              <a:rPr lang="fr-FR" sz="1600" dirty="0" err="1"/>
              <a:t>was</a:t>
            </a:r>
            <a:r>
              <a:rPr lang="fr-FR" sz="1600" dirty="0"/>
              <a:t> </a:t>
            </a:r>
            <a:r>
              <a:rPr lang="fr-FR" sz="1600" dirty="0" err="1"/>
              <a:t>obtained</a:t>
            </a:r>
            <a:r>
              <a:rPr lang="fr-FR" sz="1600" dirty="0"/>
              <a:t> </a:t>
            </a:r>
            <a:r>
              <a:rPr lang="fr-FR" sz="1600" dirty="0" err="1"/>
              <a:t>from</a:t>
            </a:r>
            <a:r>
              <a:rPr lang="fr-FR" sz="1600" dirty="0"/>
              <a:t> [</a:t>
            </a:r>
            <a:r>
              <a:rPr lang="fr-FR" sz="1600" dirty="0" err="1"/>
              <a:t>this</a:t>
            </a:r>
            <a:r>
              <a:rPr lang="fr-FR" sz="1600" dirty="0"/>
              <a:t> </a:t>
            </a:r>
            <a:r>
              <a:rPr lang="fr-FR" sz="1600" dirty="0" err="1"/>
              <a:t>Wikipedia</a:t>
            </a:r>
            <a:r>
              <a:rPr lang="fr-FR" sz="1600" dirty="0"/>
              <a:t> page](https://</a:t>
            </a:r>
            <a:r>
              <a:rPr lang="fr-FR" sz="1600" dirty="0" err="1"/>
              <a:t>en.wikipedia.org</a:t>
            </a:r>
            <a:r>
              <a:rPr lang="fr-FR" sz="1600" dirty="0"/>
              <a:t>/wiki/</a:t>
            </a:r>
            <a:r>
              <a:rPr lang="fr-FR" sz="1600" dirty="0" err="1"/>
              <a:t>Murder_in_the_United_States_by_state</a:t>
            </a:r>
            <a:r>
              <a:rPr lang="fr-FR" sz="1600" dirty="0"/>
              <a:t>). </a:t>
            </a:r>
            <a:r>
              <a:rPr lang="fr-FR" sz="1600" dirty="0" err="1"/>
              <a:t>We</a:t>
            </a:r>
            <a:r>
              <a:rPr lang="fr-FR" sz="1600" dirty="0"/>
              <a:t> are </a:t>
            </a:r>
            <a:r>
              <a:rPr lang="fr-FR" sz="1600" dirty="0" err="1"/>
              <a:t>going</a:t>
            </a:r>
            <a:r>
              <a:rPr lang="fr-FR" sz="1600" dirty="0"/>
              <a:t> to use the </a:t>
            </a:r>
            <a:r>
              <a:rPr lang="fr-FR" sz="1600" dirty="0" err="1"/>
              <a:t>following</a:t>
            </a:r>
            <a:r>
              <a:rPr lang="fr-FR" sz="1600" dirty="0"/>
              <a:t> </a:t>
            </a:r>
            <a:r>
              <a:rPr lang="fr-FR" sz="1600" dirty="0" err="1"/>
              <a:t>library</a:t>
            </a:r>
            <a:r>
              <a:rPr lang="fr-FR" sz="1600" dirty="0"/>
              <a:t>: </a:t>
            </a:r>
          </a:p>
          <a:p>
            <a:r>
              <a:rPr lang="fr-FR" sz="1600" dirty="0"/>
              <a:t>```{r </a:t>
            </a:r>
            <a:r>
              <a:rPr lang="fr-FR" sz="1600" dirty="0" err="1"/>
              <a:t>loading-libs</a:t>
            </a:r>
            <a:r>
              <a:rPr lang="fr-FR" sz="1600" dirty="0"/>
              <a:t>, message=FALSE} </a:t>
            </a:r>
          </a:p>
          <a:p>
            <a:r>
              <a:rPr lang="fr-FR" sz="1600" dirty="0" err="1"/>
              <a:t>library</a:t>
            </a:r>
            <a:r>
              <a:rPr lang="fr-FR" sz="1600" dirty="0"/>
              <a:t>(</a:t>
            </a:r>
            <a:r>
              <a:rPr lang="fr-FR" sz="1600" dirty="0" err="1"/>
              <a:t>tidyverse</a:t>
            </a:r>
            <a:r>
              <a:rPr lang="fr-FR" sz="1600" dirty="0"/>
              <a:t>) </a:t>
            </a:r>
          </a:p>
          <a:p>
            <a:r>
              <a:rPr lang="fr-FR" sz="1600" dirty="0"/>
              <a:t>``` </a:t>
            </a:r>
          </a:p>
          <a:p>
            <a:r>
              <a:rPr lang="fr-FR" sz="1600" dirty="0"/>
              <a:t>and </a:t>
            </a:r>
            <a:r>
              <a:rPr lang="fr-FR" sz="1600" dirty="0" err="1"/>
              <a:t>load</a:t>
            </a:r>
            <a:r>
              <a:rPr lang="fr-FR" sz="1600" dirty="0"/>
              <a:t> the data </a:t>
            </a:r>
            <a:r>
              <a:rPr lang="fr-FR" sz="1600" dirty="0" err="1"/>
              <a:t>we</a:t>
            </a:r>
            <a:r>
              <a:rPr lang="fr-FR" sz="1600" dirty="0"/>
              <a:t> </a:t>
            </a:r>
            <a:r>
              <a:rPr lang="fr-FR" sz="1600" dirty="0" err="1"/>
              <a:t>already</a:t>
            </a:r>
            <a:r>
              <a:rPr lang="fr-FR" sz="1600" dirty="0"/>
              <a:t> </a:t>
            </a:r>
            <a:r>
              <a:rPr lang="fr-FR" sz="1600" dirty="0" err="1"/>
              <a:t>wrangled</a:t>
            </a:r>
            <a:r>
              <a:rPr lang="fr-FR" sz="1600" dirty="0"/>
              <a:t>: </a:t>
            </a:r>
          </a:p>
          <a:p>
            <a:r>
              <a:rPr lang="fr-FR" sz="1600" dirty="0"/>
              <a:t>```{r} </a:t>
            </a:r>
            <a:r>
              <a:rPr lang="fr-FR" sz="1600" dirty="0" err="1"/>
              <a:t>load</a:t>
            </a:r>
            <a:r>
              <a:rPr lang="fr-FR" sz="1600" dirty="0"/>
              <a:t>("</a:t>
            </a:r>
            <a:r>
              <a:rPr lang="fr-FR" sz="1600" dirty="0" err="1"/>
              <a:t>rdas</a:t>
            </a:r>
            <a:r>
              <a:rPr lang="fr-FR" sz="1600" dirty="0"/>
              <a:t>/</a:t>
            </a:r>
            <a:r>
              <a:rPr lang="fr-FR" sz="1600" dirty="0" err="1"/>
              <a:t>murders.rda</a:t>
            </a:r>
            <a:r>
              <a:rPr lang="fr-FR" sz="1600" dirty="0"/>
              <a:t>") </a:t>
            </a:r>
          </a:p>
          <a:p>
            <a:r>
              <a:rPr lang="fr-FR" sz="1600" dirty="0"/>
              <a:t>``` </a:t>
            </a:r>
          </a:p>
          <a:p>
            <a:r>
              <a:rPr lang="fr-FR" sz="1600" dirty="0"/>
              <a:t>## </a:t>
            </a:r>
            <a:r>
              <a:rPr lang="fr-FR" sz="1600" dirty="0" err="1"/>
              <a:t>Murder</a:t>
            </a:r>
            <a:r>
              <a:rPr lang="fr-FR" sz="1600" dirty="0"/>
              <a:t> rate by state </a:t>
            </a:r>
          </a:p>
          <a:p>
            <a:r>
              <a:rPr lang="fr-FR" sz="1600" dirty="0" err="1"/>
              <a:t>We</a:t>
            </a:r>
            <a:r>
              <a:rPr lang="fr-FR" sz="1600" dirty="0"/>
              <a:t> note the large state to state </a:t>
            </a:r>
            <a:r>
              <a:rPr lang="fr-FR" sz="1600" dirty="0" err="1"/>
              <a:t>variability</a:t>
            </a:r>
            <a:r>
              <a:rPr lang="fr-FR" sz="1600" dirty="0"/>
              <a:t> by </a:t>
            </a:r>
            <a:r>
              <a:rPr lang="fr-FR" sz="1600" dirty="0" err="1"/>
              <a:t>generating</a:t>
            </a:r>
            <a:r>
              <a:rPr lang="fr-FR" sz="1600" dirty="0"/>
              <a:t> a </a:t>
            </a:r>
            <a:r>
              <a:rPr lang="fr-FR" sz="1600" dirty="0" err="1"/>
              <a:t>barplot</a:t>
            </a:r>
            <a:r>
              <a:rPr lang="fr-FR" sz="1600" dirty="0"/>
              <a:t> </a:t>
            </a:r>
            <a:r>
              <a:rPr lang="fr-FR" sz="1600" dirty="0" err="1"/>
              <a:t>showing</a:t>
            </a:r>
            <a:r>
              <a:rPr lang="fr-FR" sz="1600" dirty="0"/>
              <a:t> the </a:t>
            </a:r>
            <a:r>
              <a:rPr lang="fr-FR" sz="1600" dirty="0" err="1"/>
              <a:t>murder</a:t>
            </a:r>
            <a:r>
              <a:rPr lang="fr-FR" sz="1600" dirty="0"/>
              <a:t> rate by state: </a:t>
            </a:r>
          </a:p>
          <a:p>
            <a:r>
              <a:rPr lang="fr-FR" sz="1600" dirty="0"/>
              <a:t>```{r </a:t>
            </a:r>
            <a:r>
              <a:rPr lang="fr-FR" sz="1600" dirty="0" err="1"/>
              <a:t>murder</a:t>
            </a:r>
            <a:r>
              <a:rPr lang="fr-FR" sz="1600" dirty="0"/>
              <a:t>-rate-by-state, </a:t>
            </a:r>
            <a:r>
              <a:rPr lang="fr-FR" sz="1600" dirty="0" err="1"/>
              <a:t>echo</a:t>
            </a:r>
            <a:r>
              <a:rPr lang="fr-FR" sz="1600" dirty="0"/>
              <a:t>=FALSE} </a:t>
            </a:r>
          </a:p>
          <a:p>
            <a:r>
              <a:rPr lang="fr-FR" sz="1600" dirty="0" err="1"/>
              <a:t>murders</a:t>
            </a:r>
            <a:r>
              <a:rPr lang="fr-FR" sz="1600" dirty="0"/>
              <a:t> %&gt;% </a:t>
            </a:r>
            <a:r>
              <a:rPr lang="fr-FR" sz="1600" dirty="0" err="1"/>
              <a:t>mutate</a:t>
            </a:r>
            <a:r>
              <a:rPr lang="fr-FR" sz="1600" dirty="0"/>
              <a:t>(</a:t>
            </a:r>
            <a:r>
              <a:rPr lang="fr-FR" sz="1600" dirty="0" err="1"/>
              <a:t>abb</a:t>
            </a:r>
            <a:r>
              <a:rPr lang="fr-FR" sz="1600" dirty="0"/>
              <a:t> = </a:t>
            </a:r>
            <a:r>
              <a:rPr lang="fr-FR" sz="1600" dirty="0" err="1"/>
              <a:t>reorder</a:t>
            </a:r>
            <a:r>
              <a:rPr lang="fr-FR" sz="1600" dirty="0"/>
              <a:t>(</a:t>
            </a:r>
            <a:r>
              <a:rPr lang="fr-FR" sz="1600" dirty="0" err="1"/>
              <a:t>abb</a:t>
            </a:r>
            <a:r>
              <a:rPr lang="fr-FR" sz="1600" dirty="0"/>
              <a:t>, rate)) %&gt;% </a:t>
            </a:r>
          </a:p>
          <a:p>
            <a:r>
              <a:rPr lang="fr-FR" sz="1600" dirty="0" err="1"/>
              <a:t>ggplot</a:t>
            </a:r>
            <a:r>
              <a:rPr lang="fr-FR" sz="1600" dirty="0"/>
              <a:t>(</a:t>
            </a:r>
            <a:r>
              <a:rPr lang="fr-FR" sz="1600" dirty="0" err="1"/>
              <a:t>aes</a:t>
            </a:r>
            <a:r>
              <a:rPr lang="fr-FR" sz="1600" dirty="0"/>
              <a:t>(</a:t>
            </a:r>
            <a:r>
              <a:rPr lang="fr-FR" sz="1600" dirty="0" err="1"/>
              <a:t>abb</a:t>
            </a:r>
            <a:r>
              <a:rPr lang="fr-FR" sz="1600" dirty="0"/>
              <a:t>, rate)) + </a:t>
            </a:r>
            <a:r>
              <a:rPr lang="fr-FR" sz="1600" dirty="0" err="1"/>
              <a:t>geom_bar</a:t>
            </a:r>
            <a:r>
              <a:rPr lang="fr-FR" sz="1600" dirty="0"/>
              <a:t>(</a:t>
            </a:r>
            <a:r>
              <a:rPr lang="fr-FR" sz="1600" dirty="0" err="1"/>
              <a:t>width</a:t>
            </a:r>
            <a:r>
              <a:rPr lang="fr-FR" sz="1600" dirty="0"/>
              <a:t> = 0.5, stat = "</a:t>
            </a:r>
            <a:r>
              <a:rPr lang="fr-FR" sz="1600" dirty="0" err="1"/>
              <a:t>identity</a:t>
            </a:r>
            <a:r>
              <a:rPr lang="fr-FR" sz="1600" dirty="0"/>
              <a:t>", </a:t>
            </a:r>
            <a:r>
              <a:rPr lang="fr-FR" sz="1600" dirty="0" err="1"/>
              <a:t>color</a:t>
            </a:r>
            <a:r>
              <a:rPr lang="fr-FR" sz="1600" dirty="0"/>
              <a:t> = "black") + </a:t>
            </a:r>
            <a:r>
              <a:rPr lang="fr-FR" sz="1600" dirty="0" err="1"/>
              <a:t>coord_flip</a:t>
            </a:r>
            <a:r>
              <a:rPr lang="fr-FR" sz="1600" dirty="0"/>
              <a:t>() </a:t>
            </a:r>
          </a:p>
          <a:p>
            <a:r>
              <a:rPr lang="fr-FR" dirty="0"/>
              <a:t>```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3284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9E4A-B4F1-E24C-AE5A-6E0A5077E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i="1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Knit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button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F2F00BC-F7A7-744E-8D42-54E73F6AEDE1}"/>
              </a:ext>
            </a:extLst>
          </p:cNvPr>
          <p:cNvSpPr/>
          <p:nvPr/>
        </p:nvSpPr>
        <p:spPr>
          <a:xfrm>
            <a:off x="434007" y="1962835"/>
            <a:ext cx="110755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 first time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click on the </a:t>
            </a:r>
            <a:r>
              <a:rPr lang="fr-FR" b="0" i="1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Knit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button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a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dialog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box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may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appear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asking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install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packages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need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: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AE27F8-2A83-6A4E-BC7F-2E614424B7C7}"/>
              </a:ext>
            </a:extLst>
          </p:cNvPr>
          <p:cNvSpPr/>
          <p:nvPr/>
        </p:nvSpPr>
        <p:spPr>
          <a:xfrm>
            <a:off x="644385" y="4662823"/>
            <a:ext cx="1065474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Once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have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installed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packages,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clicking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 </a:t>
            </a:r>
            <a:r>
              <a:rPr lang="fr-FR" b="0" i="1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Knit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will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compile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R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markdown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file and the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resulting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document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will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pop-up:</a:t>
            </a:r>
          </a:p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produces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an html document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which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see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in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working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directory. To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view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open a terminal and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list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files. You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open the file in a browser and use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present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analysis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 You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also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produce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PDF or Microsoft document by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changing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:</a:t>
            </a:r>
          </a:p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output: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html_document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to output: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pdf_document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or output: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word_document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674748-C16A-2F4A-B730-89E51EB3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450" y="2400300"/>
            <a:ext cx="65151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0584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9857B-80D4-C541-BB51-8D0655D12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github_document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F739F9-B7F5-A04F-9903-F65DC61616EC}"/>
              </a:ext>
            </a:extLst>
          </p:cNvPr>
          <p:cNvSpPr/>
          <p:nvPr/>
        </p:nvSpPr>
        <p:spPr>
          <a:xfrm>
            <a:off x="185531" y="1923078"/>
            <a:ext cx="117414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also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produce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documents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render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on GitHub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using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output: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github_document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like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4FC66C-E188-BF4C-9C3A-8FFBFCA25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064" y="2292410"/>
            <a:ext cx="5517807" cy="441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48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8DEAC-275A-3A4B-8F66-0483870C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report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9A35F0-5B24-5D47-AE10-F830E1B38F6F}"/>
              </a:ext>
            </a:extLst>
          </p:cNvPr>
          <p:cNvSpPr/>
          <p:nvPr/>
        </p:nvSpPr>
        <p:spPr>
          <a:xfrm>
            <a:off x="230660" y="1818157"/>
            <a:ext cx="116565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will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produce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markdown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file,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with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suffix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dirty="0"/>
              <a:t>md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renders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in GitHub.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Because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have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uploaded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these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files to GitHub,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click on the </a:t>
            </a:r>
            <a:r>
              <a:rPr lang="fr-FR" dirty="0"/>
              <a:t>md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file </a:t>
            </a:r>
            <a:r>
              <a:rPr lang="fr-FR" dirty="0"/>
              <a:t>and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see</a:t>
            </a:r>
            <a:r>
              <a:rPr lang="fr-FR" dirty="0"/>
              <a:t> the report as a </a:t>
            </a:r>
            <a:r>
              <a:rPr lang="fr-FR" dirty="0" err="1"/>
              <a:t>webpage</a:t>
            </a:r>
            <a:r>
              <a:rPr lang="fr-FR" dirty="0"/>
              <a:t>: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F57EDE-D6C8-3A40-B548-33B6F2FD3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069" y="2512953"/>
            <a:ext cx="5431309" cy="434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334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03DC0-FBE7-6B42-AEDD-11EB19FD3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Slide presentation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18F46B-90F4-7246-9D95-575D3346974A}"/>
              </a:ext>
            </a:extLst>
          </p:cNvPr>
          <p:cNvSpPr/>
          <p:nvPr/>
        </p:nvSpPr>
        <p:spPr>
          <a:xfrm>
            <a:off x="255104" y="1838813"/>
            <a:ext cx="1142337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renders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to four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presentation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formats: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u="none" strike="noStrike" dirty="0">
                <a:solidFill>
                  <a:srgbClr val="2780E3"/>
                </a:solidFill>
                <a:effectLst/>
                <a:latin typeface="Source Sans Pro" panose="020B0503030403020204" pitchFamily="34" charset="0"/>
                <a:hlinkClick r:id="rId2"/>
              </a:rPr>
              <a:t>beamer_presentation 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- PDF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presentations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with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beamer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u="none" strike="noStrike" dirty="0">
                <a:solidFill>
                  <a:srgbClr val="2780E3"/>
                </a:solidFill>
                <a:effectLst/>
                <a:latin typeface="Source Sans Pro" panose="020B0503030403020204" pitchFamily="34" charset="0"/>
                <a:hlinkClick r:id="rId3"/>
              </a:rPr>
              <a:t>ioslides_presentation 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- HTML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presentations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with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ioslides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u="none" strike="noStrike" dirty="0">
                <a:solidFill>
                  <a:srgbClr val="2780E3"/>
                </a:solidFill>
                <a:effectLst/>
                <a:latin typeface="Source Sans Pro" panose="020B0503030403020204" pitchFamily="34" charset="0"/>
                <a:hlinkClick r:id="rId4"/>
              </a:rPr>
              <a:t>slidy_presentation 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- HTML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presentations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with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slidy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u="none" strike="noStrike" dirty="0">
                <a:solidFill>
                  <a:srgbClr val="2780E3"/>
                </a:solidFill>
                <a:effectLst/>
                <a:latin typeface="Source Sans Pro" panose="020B0503030403020204" pitchFamily="34" charset="0"/>
                <a:hlinkClick r:id="rId5"/>
              </a:rPr>
              <a:t>powerpoint_presentation 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- PowerPoint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presentation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u="none" strike="noStrike" dirty="0">
                <a:solidFill>
                  <a:srgbClr val="2780E3"/>
                </a:solidFill>
                <a:effectLst/>
                <a:latin typeface="Source Sans Pro" panose="020B0503030403020204" pitchFamily="34" charset="0"/>
                <a:hlinkClick r:id="rId6"/>
              </a:rPr>
              <a:t>revealjs::revealjs_presentation 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- HTML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presentations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with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reveal.js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Each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format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will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intuitively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divide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your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content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into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slides,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with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 new slide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beginning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at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each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first or second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level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header.</a:t>
            </a:r>
          </a:p>
        </p:txBody>
      </p:sp>
    </p:spTree>
    <p:extLst>
      <p:ext uri="{BB962C8B-B14F-4D97-AF65-F5344CB8AC3E}">
        <p14:creationId xmlns:p14="http://schemas.microsoft.com/office/powerpoint/2010/main" val="2693365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9E4DD9-38B5-AA43-9062-75234DC38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R </a:t>
            </a:r>
            <a:r>
              <a:rPr lang="fr-FR" b="1" dirty="0" err="1"/>
              <a:t>markdown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FC445B-1327-C342-9AC1-0A9827C789A2}"/>
              </a:ext>
            </a:extLst>
          </p:cNvPr>
          <p:cNvSpPr/>
          <p:nvPr/>
        </p:nvSpPr>
        <p:spPr>
          <a:xfrm>
            <a:off x="1780760" y="1422331"/>
            <a:ext cx="903301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0" i="0" dirty="0" err="1">
                <a:solidFill>
                  <a:srgbClr val="333333"/>
                </a:solidFill>
                <a:effectLst/>
              </a:rPr>
              <a:t>Rmarkdown</a:t>
            </a:r>
            <a:r>
              <a:rPr lang="fr-FR" sz="2400" b="0" i="0" dirty="0">
                <a:solidFill>
                  <a:srgbClr val="333333"/>
                </a:solidFill>
                <a:effectLst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</a:rPr>
              <a:t>is</a:t>
            </a:r>
            <a:r>
              <a:rPr lang="fr-FR" sz="2400" b="0" i="0" dirty="0">
                <a:solidFill>
                  <a:srgbClr val="333333"/>
                </a:solidFill>
                <a:effectLst/>
              </a:rPr>
              <a:t> a </a:t>
            </a:r>
            <a:r>
              <a:rPr lang="fr-FR" sz="2400" b="0" i="0" dirty="0" err="1">
                <a:solidFill>
                  <a:srgbClr val="333333"/>
                </a:solidFill>
                <a:effectLst/>
              </a:rPr>
              <a:t>comprehensive</a:t>
            </a:r>
            <a:r>
              <a:rPr lang="fr-FR" sz="2400" b="0" i="0" dirty="0">
                <a:solidFill>
                  <a:srgbClr val="333333"/>
                </a:solidFill>
                <a:effectLst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</a:rPr>
              <a:t>way</a:t>
            </a:r>
            <a:r>
              <a:rPr lang="fr-FR" sz="2400" b="0" i="0" dirty="0">
                <a:solidFill>
                  <a:srgbClr val="333333"/>
                </a:solidFill>
                <a:effectLst/>
              </a:rPr>
              <a:t> of </a:t>
            </a:r>
            <a:r>
              <a:rPr lang="fr-FR" sz="2400" b="0" i="0" dirty="0" err="1">
                <a:solidFill>
                  <a:srgbClr val="333333"/>
                </a:solidFill>
                <a:effectLst/>
              </a:rPr>
              <a:t>creating</a:t>
            </a:r>
            <a:r>
              <a:rPr lang="fr-FR" sz="2400" b="0" i="0" dirty="0">
                <a:solidFill>
                  <a:srgbClr val="333333"/>
                </a:solidFill>
                <a:effectLst/>
              </a:rPr>
              <a:t> reports </a:t>
            </a:r>
            <a:r>
              <a:rPr lang="fr-FR" sz="2400" b="0" i="0" dirty="0" err="1">
                <a:solidFill>
                  <a:srgbClr val="333333"/>
                </a:solidFill>
                <a:effectLst/>
              </a:rPr>
              <a:t>which</a:t>
            </a:r>
            <a:r>
              <a:rPr lang="fr-FR" sz="2400" b="0" i="0" dirty="0">
                <a:solidFill>
                  <a:srgbClr val="333333"/>
                </a:solidFill>
                <a:effectLst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</a:rPr>
              <a:t>involve</a:t>
            </a:r>
            <a:r>
              <a:rPr lang="fr-FR" sz="2400" b="0" i="0" dirty="0">
                <a:solidFill>
                  <a:srgbClr val="333333"/>
                </a:solidFill>
                <a:effectLst/>
              </a:rPr>
              <a:t> 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b="0" i="0" dirty="0">
              <a:solidFill>
                <a:srgbClr val="333333"/>
              </a:solidFill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/>
              <a:t>R </a:t>
            </a:r>
            <a:r>
              <a:rPr lang="fr-FR" sz="2400" dirty="0" err="1"/>
              <a:t>markdown</a:t>
            </a:r>
            <a:r>
              <a:rPr lang="fr-FR" sz="2400" dirty="0"/>
              <a:t> </a:t>
            </a:r>
            <a:r>
              <a:rPr lang="fr-FR" sz="2400" dirty="0" err="1"/>
              <a:t>is</a:t>
            </a:r>
            <a:r>
              <a:rPr lang="fr-FR" sz="2400" dirty="0"/>
              <a:t> a format for </a:t>
            </a:r>
            <a:r>
              <a:rPr lang="fr-FR" sz="2400" i="1" dirty="0" err="1"/>
              <a:t>literate</a:t>
            </a:r>
            <a:r>
              <a:rPr lang="fr-FR" sz="2400" i="1" dirty="0"/>
              <a:t> </a:t>
            </a:r>
            <a:r>
              <a:rPr lang="fr-FR" sz="2400" i="1" dirty="0" err="1"/>
              <a:t>programming</a:t>
            </a:r>
            <a:r>
              <a:rPr lang="fr-FR" sz="2400" dirty="0"/>
              <a:t> documents. It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based</a:t>
            </a:r>
            <a:r>
              <a:rPr lang="fr-FR" sz="2400" dirty="0"/>
              <a:t> on </a:t>
            </a:r>
            <a:r>
              <a:rPr lang="fr-FR" sz="2400" i="1" dirty="0" err="1"/>
              <a:t>markdown</a:t>
            </a:r>
            <a:r>
              <a:rPr lang="fr-FR" sz="2400" dirty="0"/>
              <a:t>, a </a:t>
            </a:r>
            <a:r>
              <a:rPr lang="fr-FR" sz="2400" dirty="0" err="1"/>
              <a:t>markup</a:t>
            </a:r>
            <a:r>
              <a:rPr lang="fr-FR" sz="2400" dirty="0"/>
              <a:t> </a:t>
            </a:r>
            <a:r>
              <a:rPr lang="fr-FR" sz="2400" dirty="0" err="1"/>
              <a:t>language</a:t>
            </a:r>
            <a:r>
              <a:rPr lang="fr-FR" sz="2400" dirty="0"/>
              <a:t> </a:t>
            </a:r>
            <a:r>
              <a:rPr lang="fr-FR" sz="2400" dirty="0" err="1"/>
              <a:t>that</a:t>
            </a:r>
            <a:r>
              <a:rPr lang="fr-FR" sz="2400" dirty="0"/>
              <a:t>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widely</a:t>
            </a:r>
            <a:r>
              <a:rPr lang="fr-FR" sz="2400" dirty="0"/>
              <a:t> </a:t>
            </a:r>
            <a:r>
              <a:rPr lang="fr-FR" sz="2400" dirty="0" err="1"/>
              <a:t>used</a:t>
            </a:r>
            <a:r>
              <a:rPr lang="fr-FR" sz="2400" dirty="0"/>
              <a:t> to </a:t>
            </a:r>
            <a:r>
              <a:rPr lang="fr-FR" sz="2400" dirty="0" err="1"/>
              <a:t>generate</a:t>
            </a:r>
            <a:r>
              <a:rPr lang="fr-FR" sz="2400" dirty="0"/>
              <a:t> html pages.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/>
              <a:t>Literate</a:t>
            </a:r>
            <a:r>
              <a:rPr lang="fr-FR" sz="2400" dirty="0"/>
              <a:t> </a:t>
            </a:r>
            <a:r>
              <a:rPr lang="fr-FR" sz="2400" dirty="0" err="1"/>
              <a:t>programming</a:t>
            </a:r>
            <a:r>
              <a:rPr lang="fr-FR" sz="2400" dirty="0"/>
              <a:t> </a:t>
            </a:r>
            <a:r>
              <a:rPr lang="fr-FR" sz="2400" dirty="0" err="1"/>
              <a:t>weaves</a:t>
            </a:r>
            <a:r>
              <a:rPr lang="fr-FR" sz="2400" dirty="0"/>
              <a:t> instructions, documentation and </a:t>
            </a:r>
            <a:r>
              <a:rPr lang="fr-FR" sz="2400" dirty="0" err="1"/>
              <a:t>detailed</a:t>
            </a:r>
            <a:r>
              <a:rPr lang="fr-FR" sz="2400" dirty="0"/>
              <a:t> </a:t>
            </a:r>
            <a:r>
              <a:rPr lang="fr-FR" sz="2400" dirty="0" err="1"/>
              <a:t>comments</a:t>
            </a:r>
            <a:r>
              <a:rPr lang="fr-FR" sz="2400" dirty="0"/>
              <a:t> in </a:t>
            </a:r>
            <a:r>
              <a:rPr lang="fr-FR" sz="2400" dirty="0" err="1"/>
              <a:t>between</a:t>
            </a:r>
            <a:r>
              <a:rPr lang="fr-FR" sz="2400" dirty="0"/>
              <a:t> machine </a:t>
            </a:r>
            <a:r>
              <a:rPr lang="fr-FR" sz="2400" dirty="0" err="1"/>
              <a:t>executable</a:t>
            </a:r>
            <a:r>
              <a:rPr lang="fr-FR" sz="2400" dirty="0"/>
              <a:t> code, </a:t>
            </a:r>
            <a:r>
              <a:rPr lang="fr-FR" sz="2400" dirty="0" err="1"/>
              <a:t>producing</a:t>
            </a:r>
            <a:r>
              <a:rPr lang="fr-FR" sz="2400" dirty="0"/>
              <a:t> a document </a:t>
            </a:r>
            <a:r>
              <a:rPr lang="fr-FR" sz="2400" dirty="0" err="1"/>
              <a:t>that</a:t>
            </a:r>
            <a:r>
              <a:rPr lang="fr-FR" sz="2400" dirty="0"/>
              <a:t> </a:t>
            </a:r>
            <a:r>
              <a:rPr lang="fr-FR" sz="2400" dirty="0" err="1"/>
              <a:t>describes</a:t>
            </a:r>
            <a:r>
              <a:rPr lang="fr-FR" sz="2400" dirty="0"/>
              <a:t> the program.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/>
              <a:t>Unlike</a:t>
            </a:r>
            <a:r>
              <a:rPr lang="fr-FR" sz="2400" dirty="0"/>
              <a:t> a </a:t>
            </a:r>
            <a:r>
              <a:rPr lang="fr-FR" sz="2400" dirty="0" err="1"/>
              <a:t>word</a:t>
            </a:r>
            <a:r>
              <a:rPr lang="fr-FR" sz="2400" dirty="0"/>
              <a:t> processor, </a:t>
            </a:r>
            <a:r>
              <a:rPr lang="fr-FR" sz="2400" dirty="0" err="1"/>
              <a:t>such</a:t>
            </a:r>
            <a:r>
              <a:rPr lang="fr-FR" sz="2400" dirty="0"/>
              <a:t> as Microsoft Word, </a:t>
            </a:r>
            <a:r>
              <a:rPr lang="fr-FR" sz="2400" dirty="0" err="1"/>
              <a:t>where</a:t>
            </a:r>
            <a:r>
              <a:rPr lang="fr-FR" sz="2400" dirty="0"/>
              <a:t> </a:t>
            </a:r>
            <a:r>
              <a:rPr lang="fr-FR" sz="2400" dirty="0" err="1"/>
              <a:t>what</a:t>
            </a:r>
            <a:r>
              <a:rPr lang="fr-FR" sz="2400" dirty="0"/>
              <a:t> </a:t>
            </a:r>
            <a:r>
              <a:rPr lang="fr-FR" sz="2400" dirty="0" err="1"/>
              <a:t>you</a:t>
            </a:r>
            <a:r>
              <a:rPr lang="fr-FR" sz="2400" dirty="0"/>
              <a:t> </a:t>
            </a:r>
            <a:r>
              <a:rPr lang="fr-FR" sz="2400" dirty="0" err="1"/>
              <a:t>see</a:t>
            </a:r>
            <a:r>
              <a:rPr lang="fr-FR" sz="2400" dirty="0"/>
              <a:t>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what</a:t>
            </a:r>
            <a:r>
              <a:rPr lang="fr-FR" sz="2400" dirty="0"/>
              <a:t> </a:t>
            </a:r>
            <a:r>
              <a:rPr lang="fr-FR" sz="2400" dirty="0" err="1"/>
              <a:t>you</a:t>
            </a:r>
            <a:r>
              <a:rPr lang="fr-FR" sz="2400" dirty="0"/>
              <a:t> </a:t>
            </a:r>
            <a:r>
              <a:rPr lang="fr-FR" sz="2400" dirty="0" err="1"/>
              <a:t>get</a:t>
            </a:r>
            <a:r>
              <a:rPr lang="fr-FR" sz="2400" dirty="0"/>
              <a:t>, </a:t>
            </a:r>
            <a:r>
              <a:rPr lang="fr-FR" sz="2400" dirty="0" err="1"/>
              <a:t>with</a:t>
            </a:r>
            <a:r>
              <a:rPr lang="fr-FR" sz="2400" dirty="0"/>
              <a:t> R </a:t>
            </a:r>
            <a:r>
              <a:rPr lang="fr-FR" sz="2400" dirty="0" err="1"/>
              <a:t>markdown</a:t>
            </a:r>
            <a:r>
              <a:rPr lang="fr-FR" sz="2400" dirty="0"/>
              <a:t>, </a:t>
            </a:r>
            <a:r>
              <a:rPr lang="fr-FR" sz="2400" dirty="0" err="1"/>
              <a:t>you</a:t>
            </a:r>
            <a:r>
              <a:rPr lang="fr-FR" sz="2400" dirty="0"/>
              <a:t> </a:t>
            </a:r>
            <a:r>
              <a:rPr lang="fr-FR" sz="2400" dirty="0" err="1"/>
              <a:t>need</a:t>
            </a:r>
            <a:r>
              <a:rPr lang="fr-FR" sz="2400" dirty="0"/>
              <a:t> to </a:t>
            </a:r>
            <a:r>
              <a:rPr lang="fr-FR" sz="2400" i="1" dirty="0"/>
              <a:t>compile</a:t>
            </a:r>
            <a:r>
              <a:rPr lang="fr-FR" sz="2400" dirty="0"/>
              <a:t> the document </a:t>
            </a:r>
            <a:r>
              <a:rPr lang="fr-FR" sz="2400" dirty="0" err="1"/>
              <a:t>into</a:t>
            </a:r>
            <a:r>
              <a:rPr lang="fr-FR" sz="2400" dirty="0"/>
              <a:t> the final report.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3870190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31644-1A6A-464B-8CB1-E159935C2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Power Point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12C70A-DA09-164D-A20E-7D289212946F}"/>
              </a:ext>
            </a:extLst>
          </p:cNvPr>
          <p:cNvSpPr/>
          <p:nvPr/>
        </p:nvSpPr>
        <p:spPr>
          <a:xfrm>
            <a:off x="294861" y="1885916"/>
            <a:ext cx="3998843" cy="433965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fr-FR" sz="1200" u="none" strike="noStrike" dirty="0">
                <a:solidFill>
                  <a:srgbClr val="4183C4"/>
                </a:solidFill>
                <a:effectLst/>
              </a:rPr>
              <a:t>---</a:t>
            </a:r>
            <a:r>
              <a:rPr lang="fr-FR" sz="1200" dirty="0"/>
              <a:t> </a:t>
            </a:r>
            <a:r>
              <a:rPr lang="fr-FR" sz="1200" u="none" strike="noStrike" dirty="0" err="1">
                <a:solidFill>
                  <a:srgbClr val="4183C4"/>
                </a:solidFill>
                <a:effectLst/>
              </a:rPr>
              <a:t>title</a:t>
            </a:r>
            <a:r>
              <a:rPr lang="fr-FR" sz="1200" u="none" strike="noStrike" dirty="0">
                <a:solidFill>
                  <a:srgbClr val="4183C4"/>
                </a:solidFill>
                <a:effectLst/>
              </a:rPr>
              <a:t>: "Habits"</a:t>
            </a:r>
            <a:r>
              <a:rPr lang="fr-FR" sz="1200" dirty="0"/>
              <a:t> </a:t>
            </a:r>
          </a:p>
          <a:p>
            <a:r>
              <a:rPr lang="fr-FR" sz="1200" u="none" strike="noStrike" dirty="0" err="1">
                <a:solidFill>
                  <a:srgbClr val="4183C4"/>
                </a:solidFill>
                <a:effectLst/>
              </a:rPr>
              <a:t>author</a:t>
            </a:r>
            <a:r>
              <a:rPr lang="fr-FR" sz="1200" u="none" strike="noStrike" dirty="0">
                <a:solidFill>
                  <a:srgbClr val="4183C4"/>
                </a:solidFill>
                <a:effectLst/>
              </a:rPr>
              <a:t>: John </a:t>
            </a:r>
            <a:r>
              <a:rPr lang="fr-FR" sz="1200" u="none" strike="noStrike" dirty="0" err="1">
                <a:solidFill>
                  <a:srgbClr val="4183C4"/>
                </a:solidFill>
                <a:effectLst/>
              </a:rPr>
              <a:t>Doe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4183C4"/>
                </a:solidFill>
                <a:effectLst/>
              </a:rPr>
              <a:t>date: March 22, 2005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4183C4"/>
                </a:solidFill>
                <a:effectLst/>
              </a:rPr>
              <a:t>output: </a:t>
            </a:r>
            <a:r>
              <a:rPr lang="fr-FR" sz="1200" u="none" strike="noStrike" dirty="0" err="1">
                <a:solidFill>
                  <a:srgbClr val="4183C4"/>
                </a:solidFill>
                <a:effectLst/>
              </a:rPr>
              <a:t>powerpoint_presentation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4183C4"/>
                </a:solidFill>
                <a:effectLst/>
              </a:rPr>
              <a:t>---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06287E"/>
                </a:solidFill>
                <a:effectLst/>
              </a:rPr>
              <a:t># In the </a:t>
            </a:r>
            <a:r>
              <a:rPr lang="fr-FR" sz="1200" u="none" strike="noStrike" dirty="0" err="1">
                <a:solidFill>
                  <a:srgbClr val="06287E"/>
                </a:solidFill>
                <a:effectLst/>
              </a:rPr>
              <a:t>morning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06287E"/>
                </a:solidFill>
                <a:effectLst/>
              </a:rPr>
              <a:t>## </a:t>
            </a:r>
            <a:r>
              <a:rPr lang="fr-FR" sz="1200" u="none" strike="noStrike" dirty="0" err="1">
                <a:solidFill>
                  <a:srgbClr val="06287E"/>
                </a:solidFill>
                <a:effectLst/>
              </a:rPr>
              <a:t>Getting</a:t>
            </a:r>
            <a:r>
              <a:rPr lang="fr-FR" sz="1200" u="none" strike="noStrike" dirty="0">
                <a:solidFill>
                  <a:srgbClr val="06287E"/>
                </a:solidFill>
                <a:effectLst/>
              </a:rPr>
              <a:t> up</a:t>
            </a:r>
            <a:r>
              <a:rPr lang="fr-FR" sz="1200" dirty="0"/>
              <a:t> </a:t>
            </a:r>
          </a:p>
          <a:p>
            <a:pPr marL="285750" indent="-285750">
              <a:buFontTx/>
              <a:buChar char="-"/>
            </a:pP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Turn</a:t>
            </a:r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 off </a:t>
            </a: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alarm</a:t>
            </a:r>
            <a:r>
              <a:rPr lang="fr-FR" sz="1200" dirty="0"/>
              <a:t> </a:t>
            </a:r>
          </a:p>
          <a:p>
            <a:pPr marL="285750" indent="-285750">
              <a:buFontTx/>
              <a:buChar char="-"/>
            </a:pP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Get</a:t>
            </a:r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 out of </a:t>
            </a: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bed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06287E"/>
                </a:solidFill>
                <a:effectLst/>
              </a:rPr>
              <a:t>## Breakfast</a:t>
            </a:r>
            <a:r>
              <a:rPr lang="fr-FR" sz="1200" dirty="0"/>
              <a:t> </a:t>
            </a:r>
          </a:p>
          <a:p>
            <a:pPr marL="285750" indent="-285750">
              <a:buFontTx/>
              <a:buChar char="-"/>
            </a:pP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Eat</a:t>
            </a:r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 </a:t>
            </a: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eggs</a:t>
            </a:r>
            <a:endParaRPr lang="fr-FR" sz="1200" u="none" strike="noStrike" dirty="0">
              <a:solidFill>
                <a:srgbClr val="40A070"/>
              </a:solidFill>
              <a:effectLst/>
            </a:endParaRPr>
          </a:p>
          <a:p>
            <a:pPr marL="285750" indent="-285750">
              <a:buFontTx/>
              <a:buChar char="-"/>
            </a:pPr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Drink coffee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06287E"/>
                </a:solidFill>
                <a:effectLst/>
              </a:rPr>
              <a:t># In the </a:t>
            </a:r>
            <a:r>
              <a:rPr lang="fr-FR" sz="1200" u="none" strike="noStrike" dirty="0" err="1">
                <a:solidFill>
                  <a:srgbClr val="06287E"/>
                </a:solidFill>
                <a:effectLst/>
              </a:rPr>
              <a:t>evening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06287E"/>
                </a:solidFill>
                <a:effectLst/>
              </a:rPr>
              <a:t>## </a:t>
            </a:r>
            <a:r>
              <a:rPr lang="fr-FR" sz="1200" u="none" strike="noStrike" dirty="0" err="1">
                <a:solidFill>
                  <a:srgbClr val="06287E"/>
                </a:solidFill>
                <a:effectLst/>
              </a:rPr>
              <a:t>Dinner</a:t>
            </a:r>
            <a:r>
              <a:rPr lang="fr-FR" sz="1200" dirty="0"/>
              <a:t> </a:t>
            </a:r>
          </a:p>
          <a:p>
            <a:pPr marL="285750" indent="-285750">
              <a:buFontTx/>
              <a:buChar char="-"/>
            </a:pP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Eat</a:t>
            </a:r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 spaghetti</a:t>
            </a:r>
            <a:r>
              <a:rPr lang="fr-FR" sz="1200" dirty="0"/>
              <a:t> </a:t>
            </a:r>
          </a:p>
          <a:p>
            <a:pPr marL="285750" indent="-285750">
              <a:buFontTx/>
              <a:buChar char="-"/>
            </a:pPr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Drink </a:t>
            </a: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wine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4183C4"/>
                </a:solidFill>
                <a:effectLst/>
              </a:rPr>
              <a:t>---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```{r, cars, </a:t>
            </a: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fig.cap</a:t>
            </a:r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="A </a:t>
            </a: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scatterplot</a:t>
            </a:r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.", </a:t>
            </a: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echo</a:t>
            </a:r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=FALSE}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plot(cars)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```</a:t>
            </a:r>
            <a:r>
              <a:rPr lang="fr-FR" sz="1200" dirty="0"/>
              <a:t> </a:t>
            </a:r>
          </a:p>
          <a:p>
            <a:r>
              <a:rPr lang="fr-FR" sz="1200" u="none" strike="noStrike" dirty="0">
                <a:solidFill>
                  <a:srgbClr val="06287E"/>
                </a:solidFill>
                <a:effectLst/>
              </a:rPr>
              <a:t>## </a:t>
            </a:r>
            <a:r>
              <a:rPr lang="fr-FR" sz="1200" u="none" strike="noStrike" dirty="0" err="1">
                <a:solidFill>
                  <a:srgbClr val="06287E"/>
                </a:solidFill>
                <a:effectLst/>
              </a:rPr>
              <a:t>Going</a:t>
            </a:r>
            <a:r>
              <a:rPr lang="fr-FR" sz="1200" u="none" strike="noStrike" dirty="0">
                <a:solidFill>
                  <a:srgbClr val="06287E"/>
                </a:solidFill>
                <a:effectLst/>
              </a:rPr>
              <a:t> to </a:t>
            </a:r>
            <a:r>
              <a:rPr lang="fr-FR" sz="1200" u="none" strike="noStrike" dirty="0" err="1">
                <a:solidFill>
                  <a:srgbClr val="06287E"/>
                </a:solidFill>
                <a:effectLst/>
              </a:rPr>
              <a:t>sleep</a:t>
            </a:r>
            <a:r>
              <a:rPr lang="fr-FR" sz="1200" dirty="0"/>
              <a:t> </a:t>
            </a:r>
          </a:p>
          <a:p>
            <a:pPr marL="285750" indent="-285750">
              <a:buFontTx/>
              <a:buChar char="-"/>
            </a:pP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Get</a:t>
            </a:r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 in </a:t>
            </a: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bed</a:t>
            </a:r>
            <a:r>
              <a:rPr lang="fr-FR" sz="1200" dirty="0"/>
              <a:t> </a:t>
            </a:r>
          </a:p>
          <a:p>
            <a:pPr marL="285750" indent="-285750">
              <a:buFontTx/>
              <a:buChar char="-"/>
            </a:pPr>
            <a:r>
              <a:rPr lang="fr-FR" sz="1200" u="none" strike="noStrike" dirty="0">
                <a:solidFill>
                  <a:srgbClr val="40A070"/>
                </a:solidFill>
                <a:effectLst/>
              </a:rPr>
              <a:t>Count </a:t>
            </a:r>
            <a:r>
              <a:rPr lang="fr-FR" sz="1200" u="none" strike="noStrike" dirty="0" err="1">
                <a:solidFill>
                  <a:srgbClr val="40A070"/>
                </a:solidFill>
                <a:effectLst/>
              </a:rPr>
              <a:t>sheep</a:t>
            </a:r>
            <a:endParaRPr lang="en-GB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9B1F66-6A47-6949-9368-EB23B9DC6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928" y="1883488"/>
            <a:ext cx="5696930" cy="497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086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C0A75-6435-2442-861E-68FE5DA5A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Dashboard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C20DF0-2456-5D4E-A613-2BC3241CFD26}"/>
              </a:ext>
            </a:extLst>
          </p:cNvPr>
          <p:cNvSpPr/>
          <p:nvPr/>
        </p:nvSpPr>
        <p:spPr>
          <a:xfrm>
            <a:off x="181232" y="1422740"/>
            <a:ext cx="113723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Dashboards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are a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useful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way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to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communicate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large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amounts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of information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visually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and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quickly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.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Create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one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with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the </a:t>
            </a:r>
            <a:r>
              <a:rPr lang="fr-FR" dirty="0" err="1"/>
              <a:t>flexdashboard</a:t>
            </a:r>
            <a:r>
              <a:rPr lang="fr-FR" dirty="0"/>
              <a:t>::</a:t>
            </a:r>
            <a:r>
              <a:rPr lang="fr-FR" dirty="0" err="1"/>
              <a:t>flex_dashboard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output format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0D702C-A5CB-B841-9860-0FDC2B70C036}"/>
              </a:ext>
            </a:extLst>
          </p:cNvPr>
          <p:cNvSpPr/>
          <p:nvPr/>
        </p:nvSpPr>
        <p:spPr>
          <a:xfrm>
            <a:off x="8340811" y="2949828"/>
            <a:ext cx="364524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Flexdashboard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makes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easy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to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organize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your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content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into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visual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layout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:</a:t>
            </a:r>
          </a:p>
          <a:p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Each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Level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1 Header (#)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begins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 new page in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dashboard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Each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Level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2 Header (##)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begins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 new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column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Each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Level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3 Header (###)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begins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 new box.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46806D-8E3E-1F46-A918-B501B77AF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47" y="2216962"/>
            <a:ext cx="7590904" cy="4596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0942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86EBE-7A7B-1341-B4C9-8AA551EE3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Interactive documents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4D49B53-E9DB-DB48-B1D7-29EA523F3F33}"/>
              </a:ext>
            </a:extLst>
          </p:cNvPr>
          <p:cNvSpPr/>
          <p:nvPr/>
        </p:nvSpPr>
        <p:spPr>
          <a:xfrm>
            <a:off x="230658" y="1467017"/>
            <a:ext cx="1169361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documents are a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perfect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platform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for interactive content. To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make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your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documents interactive,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add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:</a:t>
            </a:r>
          </a:p>
          <a:p>
            <a:pPr>
              <a:buFont typeface="+mj-lt"/>
              <a:buAutoNum type="arabicPeriod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Interactive JavaScript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visualizations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based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on </a:t>
            </a:r>
            <a:r>
              <a:rPr lang="fr-FR" b="0" i="0" u="none" strike="noStrike" dirty="0">
                <a:solidFill>
                  <a:srgbClr val="2780E3"/>
                </a:solidFill>
                <a:effectLst/>
                <a:latin typeface="Source Sans Pro" panose="020B0503030403020204" pitchFamily="34" charset="0"/>
                <a:hlinkClick r:id="rId2"/>
              </a:rPr>
              <a:t>htmlwidgets 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or</a:t>
            </a:r>
          </a:p>
          <a:p>
            <a:pPr>
              <a:buFont typeface="+mj-lt"/>
              <a:buAutoNum type="arabicPeriod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Reactive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components made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with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fr-FR" b="0" i="0" u="sng" dirty="0">
                <a:solidFill>
                  <a:srgbClr val="165BA8"/>
                </a:solidFill>
                <a:effectLst/>
                <a:latin typeface="Source Sans Pro" panose="020B0503030403020204" pitchFamily="34" charset="0"/>
                <a:hlinkClick r:id="rId3"/>
              </a:rPr>
              <a:t>Shiny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EF4B4F-D03C-5740-BB00-EE019BAA73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5406" y="2390347"/>
            <a:ext cx="7323438" cy="443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168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08B6B-E258-BF4F-A721-6BB46005F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Shiny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1CD2EC-6A6F-6F45-AB73-DA6020CDA403}"/>
              </a:ext>
            </a:extLst>
          </p:cNvPr>
          <p:cNvSpPr/>
          <p:nvPr/>
        </p:nvSpPr>
        <p:spPr>
          <a:xfrm>
            <a:off x="652669" y="1577154"/>
            <a:ext cx="10906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Shiny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is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an R package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makes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it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easy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to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build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interactive web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apps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straight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from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R. </a:t>
            </a:r>
          </a:p>
          <a:p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You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host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standalone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apps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on a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webpage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or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embed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them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in </a:t>
            </a:r>
            <a:r>
              <a:rPr lang="fr-FR" b="0" i="0" u="none" strike="noStrike" dirty="0">
                <a:solidFill>
                  <a:srgbClr val="4C83B6"/>
                </a:solidFill>
                <a:effectLst/>
                <a:latin typeface="Lato"/>
                <a:hlinkClick r:id="rId3"/>
              </a:rPr>
              <a:t>R Markdown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 documents or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build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 </a:t>
            </a:r>
            <a:r>
              <a:rPr lang="fr-FR" b="0" i="0" u="none" strike="noStrike" dirty="0">
                <a:solidFill>
                  <a:srgbClr val="4C83B6"/>
                </a:solidFill>
                <a:effectLst/>
                <a:latin typeface="Lato"/>
                <a:hlinkClick r:id="rId4"/>
              </a:rPr>
              <a:t>dashboards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. </a:t>
            </a:r>
          </a:p>
          <a:p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You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also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extend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your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Shiny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apps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Lato"/>
              </a:rPr>
              <a:t>with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 </a:t>
            </a:r>
            <a:r>
              <a:rPr lang="fr-FR" b="0" i="0" u="none" strike="noStrike" dirty="0">
                <a:solidFill>
                  <a:srgbClr val="4C83B6"/>
                </a:solidFill>
                <a:effectLst/>
                <a:latin typeface="Lato"/>
                <a:hlinkClick r:id="rId5"/>
              </a:rPr>
              <a:t>CSS themes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, </a:t>
            </a:r>
            <a:r>
              <a:rPr lang="fr-FR" b="0" i="0" u="none" strike="noStrike" dirty="0">
                <a:solidFill>
                  <a:srgbClr val="4C83B6"/>
                </a:solidFill>
                <a:effectLst/>
                <a:latin typeface="Lato"/>
                <a:hlinkClick r:id="rId6"/>
              </a:rPr>
              <a:t>htmlwidgets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, and JavaScript </a:t>
            </a:r>
            <a:r>
              <a:rPr lang="fr-FR" b="0" i="0" u="none" strike="noStrike" dirty="0">
                <a:solidFill>
                  <a:srgbClr val="4C83B6"/>
                </a:solidFill>
                <a:effectLst/>
                <a:latin typeface="Lato"/>
                <a:hlinkClick r:id="rId7"/>
              </a:rPr>
              <a:t>actions</a:t>
            </a:r>
            <a:r>
              <a:rPr lang="fr-FR" b="0" i="0" dirty="0">
                <a:solidFill>
                  <a:srgbClr val="333333"/>
                </a:solidFill>
                <a:effectLst/>
                <a:latin typeface="Lato"/>
              </a:rPr>
              <a:t>.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6A8112-00A8-1641-98D5-C75C8429128F}"/>
              </a:ext>
            </a:extLst>
          </p:cNvPr>
          <p:cNvSpPr/>
          <p:nvPr/>
        </p:nvSpPr>
        <p:spPr>
          <a:xfrm>
            <a:off x="838200" y="3988184"/>
            <a:ext cx="411891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need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deep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knowledge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of web technologies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like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HTML, CSS and JavaScript.</a:t>
            </a:r>
          </a:p>
          <a:p>
            <a:pPr>
              <a:buFont typeface="Arial" panose="020B0604020202020204" pitchFamily="34" charset="0"/>
              <a:buChar char="•"/>
            </a:pPr>
            <a:endParaRPr lang="fr-FR" b="0" i="0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Making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complex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interactive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apps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requires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careful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analysis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of interaction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flows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make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sure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when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an input changes,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only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related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outputs are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updated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21B634-C86A-754B-9127-10AC07415175}"/>
              </a:ext>
            </a:extLst>
          </p:cNvPr>
          <p:cNvSpPr/>
          <p:nvPr/>
        </p:nvSpPr>
        <p:spPr>
          <a:xfrm>
            <a:off x="4482506" y="2764969"/>
            <a:ext cx="29258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web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apps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was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for R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users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: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B79341-8A8D-3C49-9C00-A65592491B44}"/>
              </a:ext>
            </a:extLst>
          </p:cNvPr>
          <p:cNvSpPr txBox="1"/>
          <p:nvPr/>
        </p:nvSpPr>
        <p:spPr>
          <a:xfrm>
            <a:off x="1754660" y="3318467"/>
            <a:ext cx="185351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In the past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83D41-576F-FB4E-AF76-51FA04940CE2}"/>
              </a:ext>
            </a:extLst>
          </p:cNvPr>
          <p:cNvSpPr txBox="1"/>
          <p:nvPr/>
        </p:nvSpPr>
        <p:spPr>
          <a:xfrm>
            <a:off x="8159578" y="3354167"/>
            <a:ext cx="185351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With shiny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87FDAB-D107-364C-B5C2-B19C5BFF058C}"/>
              </a:ext>
            </a:extLst>
          </p:cNvPr>
          <p:cNvSpPr/>
          <p:nvPr/>
        </p:nvSpPr>
        <p:spPr>
          <a:xfrm>
            <a:off x="7018638" y="3988184"/>
            <a:ext cx="444171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Providing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carefully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curated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set of user interface (</a:t>
            </a:r>
            <a:r>
              <a:rPr lang="fr-FR" b="1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UI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for short)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functions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generate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HTML, CSS, and JavaScript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need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for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common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tasks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 </a:t>
            </a:r>
          </a:p>
          <a:p>
            <a:pPr>
              <a:buFont typeface="Arial" panose="020B0604020202020204" pitchFamily="34" charset="0"/>
              <a:buChar char="•"/>
            </a:pPr>
            <a:endParaRPr lang="fr-FR" b="0" i="0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Introducing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new style of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programming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called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b="1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reactive</a:t>
            </a:r>
            <a:r>
              <a:rPr lang="fr-FR" b="1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1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programming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which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automatically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tracks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dependencies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of a code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chunk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9524494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DBFE3-10D1-0B43-991A-464D1EC83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Every</a:t>
            </a:r>
            <a:r>
              <a:rPr lang="fr-FR" dirty="0"/>
              <a:t> </a:t>
            </a:r>
            <a:r>
              <a:rPr lang="fr-FR" dirty="0" err="1"/>
              <a:t>Shiny</a:t>
            </a:r>
            <a:r>
              <a:rPr lang="fr-FR" dirty="0"/>
              <a:t> </a:t>
            </a:r>
            <a:r>
              <a:rPr lang="fr-FR" dirty="0" err="1"/>
              <a:t>app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maintained</a:t>
            </a:r>
            <a:r>
              <a:rPr lang="fr-FR" dirty="0"/>
              <a:t> by a computer running R 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74C217-189A-CB4B-99D9-C1BF9982F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377" y="1690688"/>
            <a:ext cx="8381245" cy="497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568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F41AA-A9AB-534A-A04D-93520CAA5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E72CBA-30D5-0B44-A375-81F42A0E5E61}"/>
              </a:ext>
            </a:extLst>
          </p:cNvPr>
          <p:cNvSpPr/>
          <p:nvPr/>
        </p:nvSpPr>
        <p:spPr>
          <a:xfrm>
            <a:off x="638432" y="2030278"/>
            <a:ext cx="1085335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wo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key components of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every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Shiny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app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 </a:t>
            </a:r>
            <a:r>
              <a:rPr lang="fr-FR" sz="2400" b="1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UI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(short for user interface)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which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defines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how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your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app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sz="2400" b="0" i="1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looks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 </a:t>
            </a:r>
            <a:r>
              <a:rPr lang="fr-FR" sz="2400" b="1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server </a:t>
            </a:r>
            <a:r>
              <a:rPr lang="fr-FR" sz="2400" b="1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function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which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defines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how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app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sz="2400" b="0" i="1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works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Shiny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uses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reactive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programming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automatically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update outputs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when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inputs change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so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we’ll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finish off the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chapter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by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learning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third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important component of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Shiny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apps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: </a:t>
            </a:r>
            <a:r>
              <a:rPr lang="fr-FR" sz="2400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reactive</a:t>
            </a:r>
            <a:r>
              <a:rPr lang="fr-FR" sz="2400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expressions.</a:t>
            </a:r>
            <a:endParaRPr lang="en-GB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D5649-CB26-7041-B033-C55FD62E090B}"/>
              </a:ext>
            </a:extLst>
          </p:cNvPr>
          <p:cNvSpPr txBox="1"/>
          <p:nvPr/>
        </p:nvSpPr>
        <p:spPr>
          <a:xfrm>
            <a:off x="1655805" y="5202195"/>
            <a:ext cx="8859795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fr-FR" b="1" dirty="0" err="1"/>
              <a:t>install.packages</a:t>
            </a:r>
            <a:r>
              <a:rPr lang="fr-FR" dirty="0"/>
              <a:t>("</a:t>
            </a:r>
            <a:r>
              <a:rPr lang="fr-FR" dirty="0" err="1"/>
              <a:t>shiny</a:t>
            </a:r>
            <a:r>
              <a:rPr lang="fr-FR" dirty="0"/>
              <a:t>")</a:t>
            </a:r>
          </a:p>
          <a:p>
            <a:r>
              <a:rPr lang="fr-FR" b="1" dirty="0" err="1"/>
              <a:t>library</a:t>
            </a:r>
            <a:r>
              <a:rPr lang="fr-FR" dirty="0"/>
              <a:t>(</a:t>
            </a:r>
            <a:r>
              <a:rPr lang="fr-FR" dirty="0" err="1"/>
              <a:t>shiny</a:t>
            </a:r>
            <a:r>
              <a:rPr lang="fr-FR" dirty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29573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4C7B1-65C4-0849-BCDB-A5EC1C57A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Build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app</a:t>
            </a:r>
            <a:r>
              <a:rPr lang="fr-FR" dirty="0"/>
              <a:t> 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DB8615-1D9F-3546-81AE-17E082E0EB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055" y="1676455"/>
            <a:ext cx="7878637" cy="481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598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9C068-B198-2A4C-A601-A5648E74F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Inputs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A4985E-726E-774D-B19C-8F042886A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886" y="1778391"/>
            <a:ext cx="8859795" cy="457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4405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32899-1654-8342-8CB3-EC945E73E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Inputs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C6DDD2-AEFF-E54B-962C-81AEB428E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816" y="1612319"/>
            <a:ext cx="9181070" cy="4797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6394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1CF02-1713-1C40-8B38-9FA8540B5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Syntax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194B1C-F0C7-214F-B041-F846978E1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70029"/>
            <a:ext cx="10367319" cy="4422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680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4153C-B40D-1E4E-9721-457874B6F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works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B0224C-318B-D14B-80BA-8FCD03511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911" y="1509456"/>
            <a:ext cx="9004300" cy="1524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35D1BA-9C44-8D41-B3A2-6839DE5872A0}"/>
              </a:ext>
            </a:extLst>
          </p:cNvPr>
          <p:cNvSpPr/>
          <p:nvPr/>
        </p:nvSpPr>
        <p:spPr>
          <a:xfrm>
            <a:off x="1722067" y="3429000"/>
            <a:ext cx="330337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When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you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run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fr-FR" dirty="0" err="1"/>
              <a:t>render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, R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feeds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the .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Rmd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file to </a:t>
            </a:r>
            <a:r>
              <a:rPr lang="fr-FR" b="0" i="0" u="none" strike="noStrike" dirty="0">
                <a:solidFill>
                  <a:srgbClr val="2780E3"/>
                </a:solidFill>
                <a:effectLst/>
                <a:latin typeface="Source Sans Pro" panose="020B0503030403020204" pitchFamily="34" charset="0"/>
                <a:hlinkClick r:id="rId3"/>
              </a:rPr>
              <a:t>knitr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,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which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executes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all of the code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chunks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and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creates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 new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(.md) document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which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includes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the code and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it’s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output.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26E7CD-223C-B540-A188-99FDF2E5CA14}"/>
              </a:ext>
            </a:extLst>
          </p:cNvPr>
          <p:cNvSpPr/>
          <p:nvPr/>
        </p:nvSpPr>
        <p:spPr>
          <a:xfrm>
            <a:off x="5705062" y="3429000"/>
            <a:ext cx="283265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file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generated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by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knitr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then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processed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by </a:t>
            </a:r>
            <a:r>
              <a:rPr lang="fr-FR" b="0" i="0" u="none" strike="noStrike" dirty="0">
                <a:solidFill>
                  <a:srgbClr val="2780E3"/>
                </a:solidFill>
                <a:effectLst/>
                <a:latin typeface="Source Sans Pro" panose="020B0503030403020204" pitchFamily="34" charset="0"/>
                <a:hlinkClick r:id="rId4"/>
              </a:rPr>
              <a:t>pandoc ⧉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which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responsible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for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creating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finished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format.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91CF63-BF80-7D4A-A5E2-04A1218E2DD1}"/>
              </a:ext>
            </a:extLst>
          </p:cNvPr>
          <p:cNvSpPr/>
          <p:nvPr/>
        </p:nvSpPr>
        <p:spPr>
          <a:xfrm>
            <a:off x="838200" y="5970927"/>
            <a:ext cx="11018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This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may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sound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complicated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, but R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makes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extremely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simple by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encapsulating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all of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above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processing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into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 single </a:t>
            </a:r>
            <a:r>
              <a:rPr lang="fr-FR" dirty="0" err="1"/>
              <a:t>render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function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88671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07299-8B98-2C45-9D5E-FCA8610D2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Other inputs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711C6A-C308-EC46-931B-91DAAC1B8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5914" y="1499450"/>
            <a:ext cx="9218606" cy="5259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0805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EF020-439C-8140-AE08-CB5EF3954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Outputs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EC9FC4-A0F9-9347-816E-2FF314F93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794" y="1823825"/>
            <a:ext cx="9712411" cy="466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1053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22E2B-4615-0444-91C6-BCA2BE5D1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Outputs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AEF103-6456-5A45-8607-261CD8BD1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480" y="1446279"/>
            <a:ext cx="9173763" cy="517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4566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0853-3152-9D48-AD66-FACE7DE48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Outputs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E9657F-3F2E-3C45-863E-F161C86FE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827" y="1949042"/>
            <a:ext cx="9947189" cy="478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8316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6234D-B19E-444B-9F15-F552B6937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how to assemble inputs </a:t>
            </a:r>
            <a:r>
              <a:rPr lang="fr-FR" dirty="0" err="1"/>
              <a:t>into</a:t>
            </a:r>
            <a:r>
              <a:rPr lang="fr-FR" dirty="0"/>
              <a:t> outputs 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67011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DC04D-2AC8-6349-BE51-B8A39052E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Server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67E6BA-F3DE-6C43-8F54-E7A57FDF1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37" y="1670472"/>
            <a:ext cx="5001641" cy="26543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88046B-09AD-0A47-807E-B0AB9EF8F1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59216"/>
            <a:ext cx="4919657" cy="26543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7B111C-0328-654E-B79A-3CA4CB40E3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637" y="4213528"/>
            <a:ext cx="4919657" cy="26444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B10747-5839-794B-9D28-9F811F91E6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3301" y="4267358"/>
            <a:ext cx="2054648" cy="253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919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8F3C8-A6F9-A443-823B-BFA9B31D0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Render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928E72-1741-FD4E-B4B9-43DC3AD7F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467" y="2053207"/>
            <a:ext cx="6566533" cy="36185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3711CE-24BC-B04D-AD50-7E2CC3061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37" y="2723343"/>
            <a:ext cx="5671751" cy="246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7871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3F26E-2BE4-AA41-94BA-889D96848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Two inputs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9E80A3-77B0-4840-8C05-AEF5FA026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850" y="1328747"/>
            <a:ext cx="9618377" cy="552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405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F48C-681C-4841-B50D-F71BB16F9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Two outputs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B9473C-F3C1-B048-83C3-AAFBD72F1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01766"/>
            <a:ext cx="9910119" cy="5556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6989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A0C0C-09A9-3C4B-9F5D-B913FF3FF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Reactivity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3795D0-374B-324E-9CB2-4F292ADEF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838" y="1599552"/>
            <a:ext cx="10194324" cy="467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818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954E-69A1-3E41-AF20-FFD234A0D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start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069087-70C8-1347-8201-779E024AB12A}"/>
              </a:ext>
            </a:extLst>
          </p:cNvPr>
          <p:cNvSpPr/>
          <p:nvPr/>
        </p:nvSpPr>
        <p:spPr>
          <a:xfrm>
            <a:off x="523460" y="1823687"/>
            <a:ext cx="109959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In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RStudio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start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an R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markdown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document by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clicking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on </a:t>
            </a:r>
            <a:r>
              <a:rPr lang="fr-FR" b="0" i="1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File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 </a:t>
            </a:r>
            <a:r>
              <a:rPr lang="fr-FR" b="0" i="1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New File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the </a:t>
            </a:r>
            <a:r>
              <a:rPr lang="fr-FR" b="0" i="1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 </a:t>
            </a:r>
            <a:r>
              <a:rPr lang="fr-FR" b="0" i="1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Markdown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like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: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69AAA5-7DF2-C74A-9B4E-FF81BC835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712" y="2354786"/>
            <a:ext cx="5629018" cy="4503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9820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B8964-F5CD-B345-8398-87EC5141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Two outputs with reactive()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0E8BEB-396B-9B47-885B-2216AA6E3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978" y="1690688"/>
            <a:ext cx="9029908" cy="50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610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2D583-B646-D447-90F9-486B53868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Can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prevent</a:t>
            </a:r>
            <a:r>
              <a:rPr lang="fr-FR" dirty="0"/>
              <a:t> the </a:t>
            </a:r>
            <a:r>
              <a:rPr lang="fr-FR" dirty="0" err="1"/>
              <a:t>title</a:t>
            </a:r>
            <a:r>
              <a:rPr lang="fr-FR" dirty="0"/>
              <a:t> </a:t>
            </a:r>
            <a:r>
              <a:rPr lang="fr-FR" dirty="0" err="1"/>
              <a:t>field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updating</a:t>
            </a:r>
            <a:r>
              <a:rPr lang="fr-FR" dirty="0"/>
              <a:t> the plot? </a:t>
            </a:r>
            <a:endParaRPr lang="fr-FR" dirty="0">
              <a:effectLst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B9C5C2-9FD6-FA4D-B811-BC540B91E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027" y="1690688"/>
            <a:ext cx="9020432" cy="464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1377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178DA-4936-8543-845B-7F5333331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Can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prevent</a:t>
            </a:r>
            <a:r>
              <a:rPr lang="fr-FR" dirty="0"/>
              <a:t> the </a:t>
            </a:r>
            <a:r>
              <a:rPr lang="fr-FR" dirty="0" err="1"/>
              <a:t>title</a:t>
            </a:r>
            <a:r>
              <a:rPr lang="fr-FR" dirty="0"/>
              <a:t> </a:t>
            </a:r>
            <a:r>
              <a:rPr lang="fr-FR" dirty="0" err="1"/>
              <a:t>field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updating</a:t>
            </a:r>
            <a:r>
              <a:rPr lang="fr-FR" dirty="0"/>
              <a:t> the plot? 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8F5F7D-1F84-3844-8B85-DEBBDE279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8800"/>
            <a:ext cx="4725131" cy="5029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8CD95B-9F75-9747-AB04-DF5806AEC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2168" y="1828800"/>
            <a:ext cx="3436907" cy="486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9858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FC5F7-48F3-F747-A40E-316BF8863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Action buttons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66F5C2-1F50-7847-8CFE-EA9D53263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389" y="1983779"/>
            <a:ext cx="9671222" cy="360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970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5FA3F-A1F1-5349-85A8-238A7EF44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179925-0C58-3746-B504-47E306EAB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832" y="1900033"/>
            <a:ext cx="9848335" cy="417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3903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D9D5-292E-2145-AD02-16265148B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Action buttons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7DB021-1FBD-C34C-AC24-A2416B6A9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737" y="1291340"/>
            <a:ext cx="9707063" cy="556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435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D650E-DBD8-C04D-AC69-7D7325A19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423E96-19AE-594F-AD2C-6C5AB63C0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880" y="2231385"/>
            <a:ext cx="9461157" cy="354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5350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67537-6ABD-2A4F-AAE1-CF2BEE355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E2C012-8A4A-4548-9C4E-D300E1D9BD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670" y="1537973"/>
            <a:ext cx="9057503" cy="495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881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29F08-1C1F-2247-A878-CF5A7351F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C06593-EDAD-E447-B23C-7CB09D9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816" y="1939933"/>
            <a:ext cx="9749481" cy="420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4566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9171A-80C9-B24E-94D7-E7148F3A2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5FCCA3-9496-4941-AFAC-1711AA554FA2}"/>
              </a:ext>
            </a:extLst>
          </p:cNvPr>
          <p:cNvSpPr/>
          <p:nvPr/>
        </p:nvSpPr>
        <p:spPr>
          <a:xfrm>
            <a:off x="687858" y="1951672"/>
            <a:ext cx="1066594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err="1"/>
              <a:t>Create</a:t>
            </a:r>
            <a:r>
              <a:rPr lang="fr-FR" dirty="0"/>
              <a:t> a </a:t>
            </a:r>
            <a:r>
              <a:rPr lang="fr-FR" dirty="0" err="1"/>
              <a:t>slider</a:t>
            </a:r>
            <a:r>
              <a:rPr lang="fr-FR" dirty="0"/>
              <a:t> input to select values </a:t>
            </a:r>
            <a:r>
              <a:rPr lang="fr-FR" dirty="0" err="1"/>
              <a:t>between</a:t>
            </a:r>
            <a:r>
              <a:rPr lang="fr-FR" dirty="0"/>
              <a:t> 0 and 100 </a:t>
            </a:r>
            <a:r>
              <a:rPr lang="fr-FR" dirty="0" err="1"/>
              <a:t>where</a:t>
            </a:r>
            <a:r>
              <a:rPr lang="fr-FR" dirty="0"/>
              <a:t> the </a:t>
            </a:r>
            <a:r>
              <a:rPr lang="fr-FR" dirty="0" err="1"/>
              <a:t>interval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selectable</a:t>
            </a:r>
            <a:r>
              <a:rPr lang="fr-FR" dirty="0"/>
              <a:t> value on the </a:t>
            </a:r>
            <a:r>
              <a:rPr lang="fr-FR" dirty="0" err="1"/>
              <a:t>slider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5. </a:t>
            </a:r>
            <a:r>
              <a:rPr lang="fr-FR" dirty="0" err="1"/>
              <a:t>Then</a:t>
            </a:r>
            <a:r>
              <a:rPr lang="fr-FR" dirty="0"/>
              <a:t>, </a:t>
            </a:r>
            <a:r>
              <a:rPr lang="fr-FR" dirty="0" err="1"/>
              <a:t>add</a:t>
            </a:r>
            <a:r>
              <a:rPr lang="fr-FR" dirty="0"/>
              <a:t> animation to the input widget </a:t>
            </a:r>
            <a:r>
              <a:rPr lang="fr-FR" dirty="0" err="1"/>
              <a:t>so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the user presses </a:t>
            </a:r>
            <a:r>
              <a:rPr lang="fr-FR" dirty="0" err="1"/>
              <a:t>play</a:t>
            </a:r>
            <a:r>
              <a:rPr lang="fr-FR" dirty="0"/>
              <a:t> the input widget </a:t>
            </a:r>
            <a:r>
              <a:rPr lang="fr-FR" dirty="0" err="1"/>
              <a:t>scrolls</a:t>
            </a:r>
            <a:r>
              <a:rPr lang="fr-FR" dirty="0"/>
              <a:t> </a:t>
            </a:r>
            <a:r>
              <a:rPr lang="fr-FR" dirty="0" err="1"/>
              <a:t>through</a:t>
            </a:r>
            <a:r>
              <a:rPr lang="fr-FR" dirty="0"/>
              <a:t> </a:t>
            </a:r>
            <a:r>
              <a:rPr lang="fr-FR" dirty="0" err="1"/>
              <a:t>automatically</a:t>
            </a:r>
            <a:r>
              <a:rPr lang="fr-FR" dirty="0"/>
              <a:t>.</a:t>
            </a:r>
          </a:p>
          <a:p>
            <a:endParaRPr lang="fr-FR" dirty="0"/>
          </a:p>
          <a:p>
            <a:r>
              <a:rPr lang="fr-FR" dirty="0" err="1"/>
              <a:t>Create</a:t>
            </a:r>
            <a:r>
              <a:rPr lang="fr-FR" dirty="0"/>
              <a:t> an </a:t>
            </a:r>
            <a:r>
              <a:rPr lang="fr-FR" dirty="0" err="1"/>
              <a:t>app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compare 2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simulated</a:t>
            </a:r>
            <a:r>
              <a:rPr lang="fr-FR" dirty="0"/>
              <a:t> </a:t>
            </a:r>
            <a:r>
              <a:rPr lang="fr-FR" dirty="0" err="1"/>
              <a:t>datasets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plot and a </a:t>
            </a:r>
            <a:r>
              <a:rPr lang="fr-FR" dirty="0" err="1"/>
              <a:t>hypothesis</a:t>
            </a:r>
            <a:r>
              <a:rPr lang="fr-FR" dirty="0"/>
              <a:t> test (</a:t>
            </a:r>
            <a:r>
              <a:rPr lang="fr-FR" dirty="0" err="1"/>
              <a:t>tips</a:t>
            </a:r>
            <a:r>
              <a:rPr lang="fr-FR" dirty="0"/>
              <a:t>. </a:t>
            </a:r>
            <a:r>
              <a:rPr lang="fr-FR" dirty="0" err="1"/>
              <a:t>Histogram</a:t>
            </a:r>
            <a:r>
              <a:rPr lang="fr-FR" dirty="0"/>
              <a:t> and </a:t>
            </a:r>
            <a:r>
              <a:rPr lang="fr-FR" dirty="0" err="1"/>
              <a:t>ttest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fr-FR" dirty="0" err="1"/>
              <a:t>Redo</a:t>
            </a:r>
            <a:r>
              <a:rPr lang="fr-FR" dirty="0"/>
              <a:t> the </a:t>
            </a:r>
            <a:r>
              <a:rPr lang="fr-FR" dirty="0" err="1"/>
              <a:t>previous</a:t>
            </a:r>
            <a:r>
              <a:rPr lang="fr-FR" dirty="0"/>
              <a:t> </a:t>
            </a:r>
            <a:r>
              <a:rPr lang="fr-FR" dirty="0" err="1"/>
              <a:t>exercise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reactivity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556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3E9CF-600F-DB47-9E6E-8259BA10A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initialization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A4DCD67-4DEB-4540-81CF-F78F6797096E}"/>
              </a:ext>
            </a:extLst>
          </p:cNvPr>
          <p:cNvSpPr/>
          <p:nvPr/>
        </p:nvSpPr>
        <p:spPr>
          <a:xfrm>
            <a:off x="267730" y="2283812"/>
            <a:ext cx="37358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will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be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asked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enter a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title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and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author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for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document.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are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going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prepare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report on gun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murders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so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will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give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an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appropriate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name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 You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also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decide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format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would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like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final report to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be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in: HTML, PDF, or Microsoft Word. </a:t>
            </a:r>
          </a:p>
          <a:p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Later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easily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change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but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here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select html as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preferred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format for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debugging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purposes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: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8B1641-6348-E241-AF10-82C8A0B7B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590" y="1909943"/>
            <a:ext cx="6185071" cy="494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29195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CD722-AB4C-0545-8C48-3A84226F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86C6EC-F0D1-804A-A360-7F20642F47C8}"/>
              </a:ext>
            </a:extLst>
          </p:cNvPr>
          <p:cNvSpPr/>
          <p:nvPr/>
        </p:nvSpPr>
        <p:spPr>
          <a:xfrm>
            <a:off x="704337" y="1379577"/>
            <a:ext cx="10169610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err="1"/>
              <a:t>ui</a:t>
            </a:r>
            <a:r>
              <a:rPr lang="en-GB" sz="1400" dirty="0"/>
              <a:t> &lt;- </a:t>
            </a:r>
            <a:r>
              <a:rPr lang="en-GB" sz="1400" dirty="0" err="1"/>
              <a:t>fluidPage</a:t>
            </a:r>
            <a:r>
              <a:rPr lang="en-GB" sz="1400" dirty="0"/>
              <a:t>(</a:t>
            </a:r>
          </a:p>
          <a:p>
            <a:r>
              <a:rPr lang="en-GB" sz="1400" dirty="0"/>
              <a:t>  </a:t>
            </a:r>
            <a:r>
              <a:rPr lang="en-GB" sz="1400" dirty="0" err="1"/>
              <a:t>fluidRow</a:t>
            </a:r>
            <a:r>
              <a:rPr lang="en-GB" sz="1400" dirty="0"/>
              <a:t>(</a:t>
            </a:r>
          </a:p>
          <a:p>
            <a:r>
              <a:rPr lang="en-GB" sz="1400" dirty="0"/>
              <a:t>    column(4, </a:t>
            </a:r>
          </a:p>
          <a:p>
            <a:r>
              <a:rPr lang="en-GB" sz="1400" dirty="0"/>
              <a:t>      "Distribution 1",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numericInput</a:t>
            </a:r>
            <a:r>
              <a:rPr lang="en-GB" sz="1400" dirty="0"/>
              <a:t>("n1", label = "n", value = 1000, min = 1),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numericInput</a:t>
            </a:r>
            <a:r>
              <a:rPr lang="en-GB" sz="1400" dirty="0"/>
              <a:t>("mean1", label = "µ", value = 0, step = 0.1),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numericInput</a:t>
            </a:r>
            <a:r>
              <a:rPr lang="en-GB" sz="1400" dirty="0"/>
              <a:t>("sd1", label = "</a:t>
            </a:r>
            <a:r>
              <a:rPr lang="en-GB" sz="1400" dirty="0" err="1"/>
              <a:t>σ</a:t>
            </a:r>
            <a:r>
              <a:rPr lang="en-GB" sz="1400" dirty="0"/>
              <a:t>", value = 0.5, min = 0.1, step = 0.1)</a:t>
            </a:r>
          </a:p>
          <a:p>
            <a:r>
              <a:rPr lang="en-GB" sz="1400" dirty="0"/>
              <a:t>    ),</a:t>
            </a:r>
          </a:p>
          <a:p>
            <a:r>
              <a:rPr lang="en-GB" sz="1400" dirty="0"/>
              <a:t>    column(4, </a:t>
            </a:r>
          </a:p>
          <a:p>
            <a:r>
              <a:rPr lang="en-GB" sz="1400" dirty="0"/>
              <a:t>      "Distribution 2",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numericInput</a:t>
            </a:r>
            <a:r>
              <a:rPr lang="en-GB" sz="1400" dirty="0"/>
              <a:t>("n2", label = "n", value = 1000, min = 1),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numericInput</a:t>
            </a:r>
            <a:r>
              <a:rPr lang="en-GB" sz="1400" dirty="0"/>
              <a:t>("mean2", label = "µ", value = 0, step = 0.1),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numericInput</a:t>
            </a:r>
            <a:r>
              <a:rPr lang="en-GB" sz="1400" dirty="0"/>
              <a:t>("sd2", label = "</a:t>
            </a:r>
            <a:r>
              <a:rPr lang="en-GB" sz="1400" dirty="0" err="1"/>
              <a:t>σ</a:t>
            </a:r>
            <a:r>
              <a:rPr lang="en-GB" sz="1400" dirty="0"/>
              <a:t>", value = 0.5, min = 0.1, step = 0.1)</a:t>
            </a:r>
          </a:p>
          <a:p>
            <a:r>
              <a:rPr lang="en-GB" sz="1400" dirty="0"/>
              <a:t>    ),</a:t>
            </a:r>
          </a:p>
          <a:p>
            <a:r>
              <a:rPr lang="en-GB" sz="1400" dirty="0"/>
              <a:t>    column(4,</a:t>
            </a:r>
          </a:p>
          <a:p>
            <a:r>
              <a:rPr lang="en-GB" sz="1400" dirty="0"/>
              <a:t>      "Histogram",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numericInput</a:t>
            </a:r>
            <a:r>
              <a:rPr lang="en-GB" sz="1400" dirty="0"/>
              <a:t>("</a:t>
            </a:r>
            <a:r>
              <a:rPr lang="en-GB" sz="1400" dirty="0" err="1"/>
              <a:t>binwidth</a:t>
            </a:r>
            <a:r>
              <a:rPr lang="en-GB" sz="1400" dirty="0"/>
              <a:t>", label = "Bin width", value = 0.1, step = 0.1),</a:t>
            </a:r>
          </a:p>
          <a:p>
            <a:r>
              <a:rPr lang="en-GB" sz="1400" dirty="0"/>
              <a:t>      </a:t>
            </a:r>
            <a:r>
              <a:rPr lang="en-GB" sz="1400" dirty="0" err="1"/>
              <a:t>sliderInput</a:t>
            </a:r>
            <a:r>
              <a:rPr lang="en-GB" sz="1400" dirty="0"/>
              <a:t>("range", label = "range", value = c(-3, 3), min = -5, max = 5)</a:t>
            </a:r>
          </a:p>
          <a:p>
            <a:r>
              <a:rPr lang="en-GB" sz="1400" dirty="0"/>
              <a:t>    )</a:t>
            </a:r>
          </a:p>
          <a:p>
            <a:r>
              <a:rPr lang="en-GB" sz="1400" dirty="0"/>
              <a:t>  ),</a:t>
            </a:r>
          </a:p>
          <a:p>
            <a:r>
              <a:rPr lang="en-GB" sz="1400" dirty="0"/>
              <a:t>  </a:t>
            </a:r>
            <a:r>
              <a:rPr lang="en-GB" sz="1400" dirty="0" err="1"/>
              <a:t>fluidRow</a:t>
            </a:r>
            <a:r>
              <a:rPr lang="en-GB" sz="1400" dirty="0"/>
              <a:t>(</a:t>
            </a:r>
          </a:p>
          <a:p>
            <a:r>
              <a:rPr lang="en-GB" sz="1400" dirty="0"/>
              <a:t>    column(9, </a:t>
            </a:r>
            <a:r>
              <a:rPr lang="en-GB" sz="1400" dirty="0" err="1"/>
              <a:t>plotOutput</a:t>
            </a:r>
            <a:r>
              <a:rPr lang="en-GB" sz="1400" dirty="0"/>
              <a:t>("</a:t>
            </a:r>
            <a:r>
              <a:rPr lang="en-GB" sz="1400" dirty="0" err="1"/>
              <a:t>hist</a:t>
            </a:r>
            <a:r>
              <a:rPr lang="en-GB" sz="1400" dirty="0"/>
              <a:t>")),</a:t>
            </a:r>
          </a:p>
          <a:p>
            <a:r>
              <a:rPr lang="en-GB" sz="1400" dirty="0"/>
              <a:t>    column(3, </a:t>
            </a:r>
            <a:r>
              <a:rPr lang="en-GB" sz="1400" dirty="0" err="1"/>
              <a:t>verbatimTextOutput</a:t>
            </a:r>
            <a:r>
              <a:rPr lang="en-GB" sz="1400" dirty="0"/>
              <a:t>("</a:t>
            </a:r>
            <a:r>
              <a:rPr lang="en-GB" sz="1400" dirty="0" err="1"/>
              <a:t>ttest</a:t>
            </a:r>
            <a:r>
              <a:rPr lang="en-GB" sz="1400" dirty="0"/>
              <a:t>"))</a:t>
            </a:r>
          </a:p>
          <a:p>
            <a:r>
              <a:rPr lang="en-GB" sz="1400" dirty="0"/>
              <a:t>  )</a:t>
            </a:r>
          </a:p>
          <a:p>
            <a:r>
              <a:rPr lang="en-GB" sz="1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023200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942D6-1E98-9049-A7BE-60F3A686E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0278F7-9B7A-1442-A092-351C3E3F0C5C}"/>
              </a:ext>
            </a:extLst>
          </p:cNvPr>
          <p:cNvSpPr/>
          <p:nvPr/>
        </p:nvSpPr>
        <p:spPr>
          <a:xfrm>
            <a:off x="2850292" y="1968560"/>
            <a:ext cx="6096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server &lt;- function(input, output, session) {</a:t>
            </a:r>
          </a:p>
          <a:p>
            <a:r>
              <a:rPr lang="en-GB" dirty="0"/>
              <a:t>  </a:t>
            </a:r>
            <a:r>
              <a:rPr lang="en-GB" dirty="0" err="1"/>
              <a:t>output$hist</a:t>
            </a:r>
            <a:r>
              <a:rPr lang="en-GB" dirty="0"/>
              <a:t> &lt;- </a:t>
            </a:r>
            <a:r>
              <a:rPr lang="en-GB" dirty="0" err="1"/>
              <a:t>renderPlot</a:t>
            </a:r>
            <a:r>
              <a:rPr lang="en-GB" dirty="0"/>
              <a:t>({</a:t>
            </a:r>
          </a:p>
          <a:p>
            <a:r>
              <a:rPr lang="en-GB" dirty="0"/>
              <a:t>    x1 &lt;- </a:t>
            </a:r>
            <a:r>
              <a:rPr lang="en-GB" dirty="0" err="1"/>
              <a:t>rnorm</a:t>
            </a:r>
            <a:r>
              <a:rPr lang="en-GB" dirty="0"/>
              <a:t>(input$n1, input$mean1, input$sd1)</a:t>
            </a:r>
          </a:p>
          <a:p>
            <a:r>
              <a:rPr lang="en-GB" dirty="0"/>
              <a:t>    x2 &lt;- </a:t>
            </a:r>
            <a:r>
              <a:rPr lang="en-GB" dirty="0" err="1"/>
              <a:t>rnorm</a:t>
            </a:r>
            <a:r>
              <a:rPr lang="en-GB" dirty="0"/>
              <a:t>(input$n2, input$mean2, input$sd2)</a:t>
            </a:r>
          </a:p>
          <a:p>
            <a:r>
              <a:rPr lang="en-GB" dirty="0"/>
              <a:t>    </a:t>
            </a:r>
          </a:p>
          <a:p>
            <a:r>
              <a:rPr lang="en-GB" dirty="0"/>
              <a:t>    histogram(x1, x2, </a:t>
            </a:r>
            <a:r>
              <a:rPr lang="en-GB" dirty="0" err="1"/>
              <a:t>binwidth</a:t>
            </a:r>
            <a:r>
              <a:rPr lang="en-GB" dirty="0"/>
              <a:t> = </a:t>
            </a:r>
            <a:r>
              <a:rPr lang="en-GB" dirty="0" err="1"/>
              <a:t>input$binwidth</a:t>
            </a:r>
            <a:r>
              <a:rPr lang="en-GB" dirty="0"/>
              <a:t>, </a:t>
            </a:r>
            <a:r>
              <a:rPr lang="en-GB" dirty="0" err="1"/>
              <a:t>xlim</a:t>
            </a:r>
            <a:r>
              <a:rPr lang="en-GB" dirty="0"/>
              <a:t> = </a:t>
            </a:r>
            <a:r>
              <a:rPr lang="en-GB" dirty="0" err="1"/>
              <a:t>input$range</a:t>
            </a:r>
            <a:r>
              <a:rPr lang="en-GB" dirty="0"/>
              <a:t>)</a:t>
            </a:r>
          </a:p>
          <a:p>
            <a:r>
              <a:rPr lang="en-GB" dirty="0"/>
              <a:t>  })</a:t>
            </a:r>
          </a:p>
          <a:p>
            <a:endParaRPr lang="en-GB" dirty="0"/>
          </a:p>
          <a:p>
            <a:r>
              <a:rPr lang="en-GB" dirty="0"/>
              <a:t>  </a:t>
            </a:r>
            <a:r>
              <a:rPr lang="en-GB" dirty="0" err="1"/>
              <a:t>output$ttest</a:t>
            </a:r>
            <a:r>
              <a:rPr lang="en-GB" dirty="0"/>
              <a:t> &lt;- </a:t>
            </a:r>
            <a:r>
              <a:rPr lang="en-GB" dirty="0" err="1"/>
              <a:t>renderText</a:t>
            </a:r>
            <a:r>
              <a:rPr lang="en-GB" dirty="0"/>
              <a:t>({</a:t>
            </a:r>
          </a:p>
          <a:p>
            <a:r>
              <a:rPr lang="en-GB" dirty="0"/>
              <a:t>    x1 &lt;- </a:t>
            </a:r>
            <a:r>
              <a:rPr lang="en-GB" dirty="0" err="1"/>
              <a:t>rnorm</a:t>
            </a:r>
            <a:r>
              <a:rPr lang="en-GB" dirty="0"/>
              <a:t>(input$n1, input$mean1, input$sd1)</a:t>
            </a:r>
          </a:p>
          <a:p>
            <a:r>
              <a:rPr lang="en-GB" dirty="0"/>
              <a:t>    x2 &lt;- </a:t>
            </a:r>
            <a:r>
              <a:rPr lang="en-GB" dirty="0" err="1"/>
              <a:t>rnorm</a:t>
            </a:r>
            <a:r>
              <a:rPr lang="en-GB" dirty="0"/>
              <a:t>(input$n2, input$mean2, input$sd2)</a:t>
            </a:r>
          </a:p>
          <a:p>
            <a:r>
              <a:rPr lang="en-GB" dirty="0"/>
              <a:t>    </a:t>
            </a:r>
          </a:p>
          <a:p>
            <a:r>
              <a:rPr lang="en-GB" dirty="0"/>
              <a:t>    </a:t>
            </a:r>
            <a:r>
              <a:rPr lang="en-GB" dirty="0" err="1"/>
              <a:t>t_test</a:t>
            </a:r>
            <a:r>
              <a:rPr lang="en-GB" dirty="0"/>
              <a:t>(x1, x2)</a:t>
            </a:r>
          </a:p>
          <a:p>
            <a:r>
              <a:rPr lang="en-GB" dirty="0"/>
              <a:t>  })</a:t>
            </a:r>
          </a:p>
          <a:p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761090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F90C0-493D-264C-9DEA-E3276841E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081DDD-41B5-334C-AAFC-7875A3F22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9157" y="509747"/>
            <a:ext cx="7802811" cy="626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975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AF04-9C76-9E4B-83E1-DDC25FA81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After reactivity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0E4993-650A-474E-8212-39831DBA6FEA}"/>
              </a:ext>
            </a:extLst>
          </p:cNvPr>
          <p:cNvSpPr/>
          <p:nvPr/>
        </p:nvSpPr>
        <p:spPr>
          <a:xfrm>
            <a:off x="3134498" y="1930386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 err="1"/>
              <a:t>ui</a:t>
            </a:r>
            <a:r>
              <a:rPr lang="en-GB" dirty="0"/>
              <a:t> &lt;- </a:t>
            </a:r>
            <a:r>
              <a:rPr lang="en-GB" dirty="0" err="1"/>
              <a:t>fluidPage</a:t>
            </a:r>
            <a:r>
              <a:rPr lang="en-GB" dirty="0"/>
              <a:t>(</a:t>
            </a:r>
          </a:p>
          <a:p>
            <a:r>
              <a:rPr lang="en-GB" dirty="0"/>
              <a:t>  </a:t>
            </a:r>
            <a:r>
              <a:rPr lang="en-GB" dirty="0" err="1"/>
              <a:t>fluidRow</a:t>
            </a:r>
            <a:r>
              <a:rPr lang="en-GB" dirty="0"/>
              <a:t>(</a:t>
            </a:r>
          </a:p>
          <a:p>
            <a:r>
              <a:rPr lang="en-GB" dirty="0"/>
              <a:t>    column(3, </a:t>
            </a:r>
          </a:p>
          <a:p>
            <a:r>
              <a:rPr lang="en-GB" dirty="0"/>
              <a:t>      </a:t>
            </a:r>
            <a:r>
              <a:rPr lang="en-GB" dirty="0" err="1"/>
              <a:t>numericInput</a:t>
            </a:r>
            <a:r>
              <a:rPr lang="en-GB" dirty="0"/>
              <a:t>("lambda1", label = "lambda1", value = 3),</a:t>
            </a:r>
          </a:p>
          <a:p>
            <a:r>
              <a:rPr lang="en-GB" dirty="0"/>
              <a:t>      </a:t>
            </a:r>
            <a:r>
              <a:rPr lang="en-GB" dirty="0" err="1"/>
              <a:t>numericInput</a:t>
            </a:r>
            <a:r>
              <a:rPr lang="en-GB" dirty="0"/>
              <a:t>("lambda2", label = "lambda2", value = 3),</a:t>
            </a:r>
          </a:p>
          <a:p>
            <a:r>
              <a:rPr lang="en-GB" dirty="0"/>
              <a:t>      </a:t>
            </a:r>
            <a:r>
              <a:rPr lang="en-GB" dirty="0" err="1"/>
              <a:t>numericInput</a:t>
            </a:r>
            <a:r>
              <a:rPr lang="en-GB" dirty="0"/>
              <a:t>("n", label = "n", value = 1e4, min = 0)</a:t>
            </a:r>
          </a:p>
          <a:p>
            <a:r>
              <a:rPr lang="en-GB" dirty="0"/>
              <a:t>    ),</a:t>
            </a:r>
          </a:p>
          <a:p>
            <a:r>
              <a:rPr lang="en-GB" dirty="0"/>
              <a:t>    column(9, </a:t>
            </a:r>
            <a:r>
              <a:rPr lang="en-GB" dirty="0" err="1"/>
              <a:t>plotOutput</a:t>
            </a:r>
            <a:r>
              <a:rPr lang="en-GB" dirty="0"/>
              <a:t>("</a:t>
            </a:r>
            <a:r>
              <a:rPr lang="en-GB" dirty="0" err="1"/>
              <a:t>hist</a:t>
            </a:r>
            <a:r>
              <a:rPr lang="en-GB" dirty="0"/>
              <a:t>"))</a:t>
            </a:r>
          </a:p>
          <a:p>
            <a:r>
              <a:rPr lang="en-GB" dirty="0"/>
              <a:t>  )</a:t>
            </a:r>
          </a:p>
          <a:p>
            <a:r>
              <a:rPr lang="en-GB" dirty="0"/>
              <a:t>)</a:t>
            </a:r>
          </a:p>
          <a:p>
            <a:r>
              <a:rPr lang="en-GB" dirty="0"/>
              <a:t>server &lt;- function(input, output, session) {</a:t>
            </a:r>
          </a:p>
          <a:p>
            <a:r>
              <a:rPr lang="en-GB" dirty="0"/>
              <a:t>  x1 &lt;- reactive(</a:t>
            </a:r>
            <a:r>
              <a:rPr lang="en-GB" dirty="0" err="1"/>
              <a:t>rpois</a:t>
            </a:r>
            <a:r>
              <a:rPr lang="en-GB" dirty="0"/>
              <a:t>(</a:t>
            </a:r>
            <a:r>
              <a:rPr lang="en-GB" dirty="0" err="1"/>
              <a:t>input$n</a:t>
            </a:r>
            <a:r>
              <a:rPr lang="en-GB" dirty="0"/>
              <a:t>, input$lambda1))</a:t>
            </a:r>
          </a:p>
          <a:p>
            <a:r>
              <a:rPr lang="en-GB" dirty="0"/>
              <a:t>  x2 &lt;- reactive(</a:t>
            </a:r>
            <a:r>
              <a:rPr lang="en-GB" dirty="0" err="1"/>
              <a:t>rpois</a:t>
            </a:r>
            <a:r>
              <a:rPr lang="en-GB" dirty="0"/>
              <a:t>(</a:t>
            </a:r>
            <a:r>
              <a:rPr lang="en-GB" dirty="0" err="1"/>
              <a:t>input$n</a:t>
            </a:r>
            <a:r>
              <a:rPr lang="en-GB" dirty="0"/>
              <a:t>, input$lambda2))</a:t>
            </a:r>
          </a:p>
          <a:p>
            <a:r>
              <a:rPr lang="en-GB" dirty="0"/>
              <a:t>  </a:t>
            </a:r>
            <a:r>
              <a:rPr lang="en-GB" dirty="0" err="1"/>
              <a:t>output$hist</a:t>
            </a:r>
            <a:r>
              <a:rPr lang="en-GB" dirty="0"/>
              <a:t> &lt;- </a:t>
            </a:r>
            <a:r>
              <a:rPr lang="en-GB" dirty="0" err="1"/>
              <a:t>renderPlot</a:t>
            </a:r>
            <a:r>
              <a:rPr lang="en-GB" dirty="0"/>
              <a:t>({</a:t>
            </a:r>
          </a:p>
          <a:p>
            <a:r>
              <a:rPr lang="en-GB" dirty="0"/>
              <a:t>    histogram(x1(), x2(), </a:t>
            </a:r>
            <a:r>
              <a:rPr lang="en-GB" dirty="0" err="1"/>
              <a:t>binwidth</a:t>
            </a:r>
            <a:r>
              <a:rPr lang="en-GB" dirty="0"/>
              <a:t> = 1, </a:t>
            </a:r>
            <a:r>
              <a:rPr lang="en-GB" dirty="0" err="1"/>
              <a:t>xlim</a:t>
            </a:r>
            <a:r>
              <a:rPr lang="en-GB" dirty="0"/>
              <a:t> = c(0, 40))</a:t>
            </a:r>
          </a:p>
          <a:p>
            <a:r>
              <a:rPr lang="en-GB" dirty="0"/>
              <a:t>  })</a:t>
            </a:r>
          </a:p>
          <a:p>
            <a:r>
              <a:rPr lang="en-GB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686417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C35A5-75A9-2446-8ACA-9CC7EBF13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EA9080-D531-1242-A670-CB03C5AAA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321" y="2145603"/>
            <a:ext cx="10343464" cy="4453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580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86733-E2CF-5B4D-B3DC-C43ADB94C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initialization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6B9D88-4CD4-EF40-B203-A5451C93C661}"/>
              </a:ext>
            </a:extLst>
          </p:cNvPr>
          <p:cNvSpPr/>
          <p:nvPr/>
        </p:nvSpPr>
        <p:spPr>
          <a:xfrm>
            <a:off x="330884" y="1786237"/>
            <a:ext cx="35477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will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generate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template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file: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BA3420-D850-5A46-B43C-688CB0E0D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161" y="1519194"/>
            <a:ext cx="6503602" cy="5202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743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6ED53-C701-8246-B65E-71A777791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The header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057357-204B-3B4B-868A-2B3B8658C61B}"/>
              </a:ext>
            </a:extLst>
          </p:cNvPr>
          <p:cNvSpPr/>
          <p:nvPr/>
        </p:nvSpPr>
        <p:spPr>
          <a:xfrm>
            <a:off x="488346" y="2028301"/>
            <a:ext cx="11062192" cy="1975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r-FR" dirty="0">
                <a:solidFill>
                  <a:schemeClr val="tx1"/>
                </a:solidFill>
              </a:rPr>
              <a:t>--- </a:t>
            </a:r>
          </a:p>
          <a:p>
            <a:r>
              <a:rPr lang="fr-FR" dirty="0" err="1">
                <a:solidFill>
                  <a:schemeClr val="tx1"/>
                </a:solidFill>
              </a:rPr>
              <a:t>title</a:t>
            </a:r>
            <a:r>
              <a:rPr lang="fr-FR" dirty="0">
                <a:solidFill>
                  <a:schemeClr val="tx1"/>
                </a:solidFill>
              </a:rPr>
              <a:t>: "Report on Gun </a:t>
            </a:r>
            <a:r>
              <a:rPr lang="fr-FR" dirty="0" err="1">
                <a:solidFill>
                  <a:schemeClr val="tx1"/>
                </a:solidFill>
              </a:rPr>
              <a:t>Murders</a:t>
            </a:r>
            <a:r>
              <a:rPr lang="fr-FR" dirty="0">
                <a:solidFill>
                  <a:schemeClr val="tx1"/>
                </a:solidFill>
              </a:rPr>
              <a:t>" </a:t>
            </a:r>
          </a:p>
          <a:p>
            <a:r>
              <a:rPr lang="fr-FR" dirty="0" err="1">
                <a:solidFill>
                  <a:schemeClr val="tx1"/>
                </a:solidFill>
              </a:rPr>
              <a:t>author</a:t>
            </a:r>
            <a:r>
              <a:rPr lang="fr-FR" dirty="0">
                <a:solidFill>
                  <a:schemeClr val="tx1"/>
                </a:solidFill>
              </a:rPr>
              <a:t>: "Rafael </a:t>
            </a:r>
            <a:r>
              <a:rPr lang="fr-FR" dirty="0" err="1">
                <a:solidFill>
                  <a:schemeClr val="tx1"/>
                </a:solidFill>
              </a:rPr>
              <a:t>Irizarry</a:t>
            </a:r>
            <a:r>
              <a:rPr lang="fr-FR" dirty="0">
                <a:solidFill>
                  <a:schemeClr val="tx1"/>
                </a:solidFill>
              </a:rPr>
              <a:t>" </a:t>
            </a:r>
          </a:p>
          <a:p>
            <a:r>
              <a:rPr lang="fr-FR" dirty="0">
                <a:solidFill>
                  <a:schemeClr val="tx1"/>
                </a:solidFill>
              </a:rPr>
              <a:t>date: "April 16, 2018" </a:t>
            </a:r>
          </a:p>
          <a:p>
            <a:r>
              <a:rPr lang="fr-FR" dirty="0">
                <a:solidFill>
                  <a:schemeClr val="tx1"/>
                </a:solidFill>
              </a:rPr>
              <a:t>output: </a:t>
            </a:r>
            <a:r>
              <a:rPr lang="fr-FR" dirty="0" err="1">
                <a:solidFill>
                  <a:schemeClr val="tx1"/>
                </a:solidFill>
              </a:rPr>
              <a:t>html_document</a:t>
            </a:r>
            <a:r>
              <a:rPr lang="fr-FR" dirty="0">
                <a:solidFill>
                  <a:schemeClr val="tx1"/>
                </a:solidFill>
              </a:rPr>
              <a:t> </a:t>
            </a:r>
          </a:p>
          <a:p>
            <a:r>
              <a:rPr lang="fr-FR" dirty="0">
                <a:solidFill>
                  <a:schemeClr val="tx1"/>
                </a:solidFill>
              </a:rPr>
              <a:t>---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D6B5EA-7569-4743-B8B2-BD3392219343}"/>
              </a:ext>
            </a:extLst>
          </p:cNvPr>
          <p:cNvSpPr/>
          <p:nvPr/>
        </p:nvSpPr>
        <p:spPr>
          <a:xfrm>
            <a:off x="488346" y="1506022"/>
            <a:ext cx="21307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At the top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you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see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: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BDEC0F-C562-B14E-B098-828BB9F3187C}"/>
              </a:ext>
            </a:extLst>
          </p:cNvPr>
          <p:cNvSpPr/>
          <p:nvPr/>
        </p:nvSpPr>
        <p:spPr>
          <a:xfrm>
            <a:off x="414131" y="4555625"/>
            <a:ext cx="1113640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things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between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 </a:t>
            </a:r>
            <a:r>
              <a:rPr lang="fr-FR" dirty="0"/>
              <a:t>---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header.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actually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don’t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need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header, but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often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useful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 You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define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many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other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things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in the header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included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in the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template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 </a:t>
            </a:r>
          </a:p>
          <a:p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The one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parameter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will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highlight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 </a:t>
            </a:r>
            <a:r>
              <a:rPr lang="fr-FR" dirty="0"/>
              <a:t>output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 By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changing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to,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say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 </a:t>
            </a:r>
            <a:r>
              <a:rPr lang="fr-FR" dirty="0" err="1"/>
              <a:t>pdf_document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can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control the type of output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that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produced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when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compile.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0222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6ED53-C701-8246-B65E-71A777791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R code </a:t>
            </a:r>
            <a:r>
              <a:rPr lang="fr-FR" b="1" dirty="0" err="1"/>
              <a:t>chunks</a:t>
            </a:r>
            <a:endParaRPr lang="fr-FR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057357-204B-3B4B-868A-2B3B8658C61B}"/>
              </a:ext>
            </a:extLst>
          </p:cNvPr>
          <p:cNvSpPr/>
          <p:nvPr/>
        </p:nvSpPr>
        <p:spPr>
          <a:xfrm>
            <a:off x="488346" y="2028301"/>
            <a:ext cx="11062192" cy="12003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r-FR" dirty="0">
                <a:solidFill>
                  <a:schemeClr val="tx1"/>
                </a:solidFill>
              </a:rPr>
              <a:t>```{r} </a:t>
            </a:r>
          </a:p>
          <a:p>
            <a:r>
              <a:rPr lang="fr-FR" dirty="0" err="1">
                <a:solidFill>
                  <a:schemeClr val="tx1"/>
                </a:solidFill>
              </a:rPr>
              <a:t>summary</a:t>
            </a:r>
            <a:r>
              <a:rPr lang="fr-FR" dirty="0">
                <a:solidFill>
                  <a:schemeClr val="tx1"/>
                </a:solidFill>
              </a:rPr>
              <a:t>(pressure) </a:t>
            </a:r>
          </a:p>
          <a:p>
            <a:r>
              <a:rPr lang="fr-FR" dirty="0">
                <a:solidFill>
                  <a:schemeClr val="tx1"/>
                </a:solidFill>
              </a:rPr>
              <a:t>```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D6B5EA-7569-4743-B8B2-BD3392219343}"/>
              </a:ext>
            </a:extLst>
          </p:cNvPr>
          <p:cNvSpPr/>
          <p:nvPr/>
        </p:nvSpPr>
        <p:spPr>
          <a:xfrm>
            <a:off x="488346" y="1506022"/>
            <a:ext cx="59793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In </a:t>
            </a:r>
            <a:r>
              <a:rPr lang="fr-FR" dirty="0" err="1"/>
              <a:t>various</a:t>
            </a:r>
            <a:r>
              <a:rPr lang="fr-FR" dirty="0"/>
              <a:t> places in the document,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see</a:t>
            </a:r>
            <a:r>
              <a:rPr lang="fr-FR" dirty="0"/>
              <a:t> </a:t>
            </a:r>
            <a:r>
              <a:rPr lang="fr-FR" dirty="0" err="1"/>
              <a:t>something</a:t>
            </a:r>
            <a:r>
              <a:rPr lang="fr-FR" dirty="0"/>
              <a:t> </a:t>
            </a:r>
            <a:r>
              <a:rPr lang="fr-FR" dirty="0" err="1"/>
              <a:t>like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: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BDEC0F-C562-B14E-B098-828BB9F3187C}"/>
              </a:ext>
            </a:extLst>
          </p:cNvPr>
          <p:cNvSpPr/>
          <p:nvPr/>
        </p:nvSpPr>
        <p:spPr>
          <a:xfrm>
            <a:off x="488346" y="3381577"/>
            <a:ext cx="1113640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err="1"/>
              <a:t>These</a:t>
            </a:r>
            <a:r>
              <a:rPr lang="fr-FR" dirty="0"/>
              <a:t> are the code </a:t>
            </a:r>
            <a:r>
              <a:rPr lang="fr-FR" dirty="0" err="1"/>
              <a:t>chunks</a:t>
            </a:r>
            <a:r>
              <a:rPr lang="fr-FR" dirty="0"/>
              <a:t>.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compile the document, the R code </a:t>
            </a:r>
            <a:r>
              <a:rPr lang="fr-FR" dirty="0" err="1"/>
              <a:t>inside</a:t>
            </a:r>
            <a:r>
              <a:rPr lang="fr-FR" dirty="0"/>
              <a:t> the </a:t>
            </a:r>
            <a:r>
              <a:rPr lang="fr-FR" dirty="0" err="1"/>
              <a:t>chunk</a:t>
            </a:r>
            <a:r>
              <a:rPr lang="fr-FR" dirty="0"/>
              <a:t>, in </a:t>
            </a:r>
            <a:r>
              <a:rPr lang="fr-FR" dirty="0" err="1"/>
              <a:t>this</a:t>
            </a:r>
            <a:r>
              <a:rPr lang="fr-FR" dirty="0"/>
              <a:t> case </a:t>
            </a:r>
            <a:r>
              <a:rPr lang="fr-FR" dirty="0" err="1"/>
              <a:t>summary</a:t>
            </a:r>
            <a:r>
              <a:rPr lang="fr-FR" dirty="0"/>
              <a:t>(pressure),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evaluated</a:t>
            </a:r>
            <a:r>
              <a:rPr lang="fr-FR" dirty="0"/>
              <a:t> and the </a:t>
            </a:r>
            <a:r>
              <a:rPr lang="fr-FR" dirty="0" err="1"/>
              <a:t>result</a:t>
            </a:r>
            <a:r>
              <a:rPr lang="fr-FR" dirty="0"/>
              <a:t> </a:t>
            </a:r>
            <a:r>
              <a:rPr lang="fr-FR" dirty="0" err="1"/>
              <a:t>included</a:t>
            </a:r>
            <a:r>
              <a:rPr lang="fr-FR" dirty="0"/>
              <a:t> in </a:t>
            </a:r>
            <a:r>
              <a:rPr lang="fr-FR" dirty="0" err="1"/>
              <a:t>that</a:t>
            </a:r>
            <a:r>
              <a:rPr lang="fr-FR" dirty="0"/>
              <a:t> position in the final document.</a:t>
            </a:r>
          </a:p>
          <a:p>
            <a:r>
              <a:rPr lang="fr-FR" dirty="0"/>
              <a:t>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own</a:t>
            </a:r>
            <a:r>
              <a:rPr lang="fr-FR" dirty="0"/>
              <a:t> R </a:t>
            </a:r>
            <a:r>
              <a:rPr lang="fr-FR" dirty="0" err="1"/>
              <a:t>chunks</a:t>
            </a:r>
            <a:r>
              <a:rPr lang="fr-FR" dirty="0"/>
              <a:t>,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type the </a:t>
            </a:r>
            <a:r>
              <a:rPr lang="fr-FR" dirty="0" err="1"/>
              <a:t>characters</a:t>
            </a:r>
            <a:r>
              <a:rPr lang="fr-FR" dirty="0"/>
              <a:t> </a:t>
            </a:r>
            <a:r>
              <a:rPr lang="fr-FR" dirty="0" err="1"/>
              <a:t>above</a:t>
            </a:r>
            <a:r>
              <a:rPr lang="fr-FR" dirty="0"/>
              <a:t> </a:t>
            </a:r>
            <a:r>
              <a:rPr lang="fr-FR" dirty="0" err="1"/>
              <a:t>quickly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key binding command-option-I on the Mac and Ctrl-Alt-I on Windows.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D42F6C2-94A2-9F49-B64B-701DD8341C66}"/>
              </a:ext>
            </a:extLst>
          </p:cNvPr>
          <p:cNvSpPr/>
          <p:nvPr/>
        </p:nvSpPr>
        <p:spPr>
          <a:xfrm>
            <a:off x="488346" y="4581906"/>
            <a:ext cx="112153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recommend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getting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into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the habit of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adding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label to the R code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chunks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. This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will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be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very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useful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when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debugging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among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other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situations. You do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by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adding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a descriptive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word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like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 </a:t>
            </a:r>
            <a:r>
              <a:rPr lang="fr-FR" b="0" i="0" dirty="0" err="1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this</a:t>
            </a:r>
            <a:r>
              <a:rPr lang="fr-FR" b="0" i="0" dirty="0">
                <a:solidFill>
                  <a:srgbClr val="333333"/>
                </a:solidFill>
                <a:effectLst/>
                <a:latin typeface="Helvetica Neue" panose="02000503000000020004" pitchFamily="2" charset="0"/>
              </a:rPr>
              <a:t>: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3116C5-46F8-1B4E-95FB-2550081B833E}"/>
              </a:ext>
            </a:extLst>
          </p:cNvPr>
          <p:cNvSpPr/>
          <p:nvPr/>
        </p:nvSpPr>
        <p:spPr>
          <a:xfrm>
            <a:off x="488346" y="5351978"/>
            <a:ext cx="11062192" cy="120032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fr-FR" dirty="0">
                <a:solidFill>
                  <a:schemeClr val="tx1"/>
                </a:solidFill>
              </a:rPr>
              <a:t>```{r – </a:t>
            </a:r>
            <a:r>
              <a:rPr lang="fr-FR" dirty="0" err="1">
                <a:solidFill>
                  <a:schemeClr val="tx1"/>
                </a:solidFill>
              </a:rPr>
              <a:t>summary</a:t>
            </a:r>
            <a:r>
              <a:rPr lang="fr-FR" dirty="0">
                <a:solidFill>
                  <a:schemeClr val="tx1"/>
                </a:solidFill>
              </a:rPr>
              <a:t> pressure} </a:t>
            </a:r>
          </a:p>
          <a:p>
            <a:r>
              <a:rPr lang="fr-FR" dirty="0" err="1">
                <a:solidFill>
                  <a:schemeClr val="tx1"/>
                </a:solidFill>
              </a:rPr>
              <a:t>summary</a:t>
            </a:r>
            <a:r>
              <a:rPr lang="fr-FR" dirty="0">
                <a:solidFill>
                  <a:schemeClr val="tx1"/>
                </a:solidFill>
              </a:rPr>
              <a:t>(pressure) </a:t>
            </a:r>
          </a:p>
          <a:p>
            <a:r>
              <a:rPr lang="fr-FR" dirty="0">
                <a:solidFill>
                  <a:schemeClr val="tx1"/>
                </a:solidFill>
              </a:rPr>
              <a:t>```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234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BDBC7-DBC1-1549-AC44-ED3659DA7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Chunk</a:t>
            </a:r>
            <a:r>
              <a:rPr lang="fr-FR" dirty="0"/>
              <a:t> Options</a:t>
            </a:r>
            <a:endParaRPr lang="en-GB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4A34BD-F752-554E-BB3D-79091785E5B9}"/>
              </a:ext>
            </a:extLst>
          </p:cNvPr>
          <p:cNvSpPr/>
          <p:nvPr/>
        </p:nvSpPr>
        <p:spPr>
          <a:xfrm>
            <a:off x="1189381" y="1870575"/>
            <a:ext cx="924670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include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= FALSE 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prevents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code and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results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from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appearing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in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finished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file. R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Markdown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still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runs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the code in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chunk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, and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results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can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be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used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by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other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chunks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echo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= FALSE 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prevents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code, but not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results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from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appearing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in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finished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file. This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is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useful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way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to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embed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figures.</a:t>
            </a:r>
          </a:p>
          <a:p>
            <a:pPr>
              <a:buFont typeface="Arial" panose="020B0604020202020204" pitchFamily="34" charset="0"/>
              <a:buChar char="•"/>
            </a:pPr>
            <a:endParaRPr lang="fr-FR" dirty="0">
              <a:solidFill>
                <a:srgbClr val="404040"/>
              </a:solidFill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dirty="0"/>
              <a:t>the </a:t>
            </a:r>
            <a:r>
              <a:rPr lang="fr-FR" dirty="0" err="1"/>
              <a:t>eval</a:t>
            </a:r>
            <a:r>
              <a:rPr lang="fr-FR" dirty="0"/>
              <a:t> option </a:t>
            </a:r>
            <a:r>
              <a:rPr lang="fr-FR" dirty="0" err="1"/>
              <a:t>disables</a:t>
            </a:r>
            <a:r>
              <a:rPr lang="fr-FR" dirty="0"/>
              <a:t> the </a:t>
            </a:r>
            <a:r>
              <a:rPr lang="fr-FR" dirty="0" err="1"/>
              <a:t>execution</a:t>
            </a:r>
            <a:r>
              <a:rPr lang="fr-FR" dirty="0"/>
              <a:t> of the code.</a:t>
            </a: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message = FALSE 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prevents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messages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that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are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generated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by code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from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appearing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in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finished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file.</a:t>
            </a:r>
          </a:p>
          <a:p>
            <a:pPr>
              <a:buFont typeface="Arial" panose="020B0604020202020204" pitchFamily="34" charset="0"/>
              <a:buChar char="•"/>
            </a:pP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warning = FALSE 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prevents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warnings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that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are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generated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by code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from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appearing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in the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finished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fig.cap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= "..." 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adds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a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caption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to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graphical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results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fr-FR" b="0" i="0" dirty="0">
              <a:solidFill>
                <a:srgbClr val="404040"/>
              </a:solidFill>
              <a:effectLst/>
              <a:latin typeface="Source Sans Pro" panose="020B0503030403020204" pitchFamily="34" charset="0"/>
            </a:endParaRPr>
          </a:p>
          <a:p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See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the </a:t>
            </a:r>
            <a:r>
              <a:rPr lang="fr-FR" b="0" i="0" u="none" strike="noStrike" dirty="0">
                <a:solidFill>
                  <a:srgbClr val="2780E3"/>
                </a:solidFill>
                <a:effectLst/>
                <a:latin typeface="Source Sans Pro" panose="020B0503030403020204" pitchFamily="34" charset="0"/>
                <a:hlinkClick r:id="rId2"/>
              </a:rPr>
              <a:t>R Markdown Reference Guide ⧉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 for a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complete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list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of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knitr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fr-FR" b="0" i="0" dirty="0" err="1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chunk</a:t>
            </a:r>
            <a:r>
              <a:rPr lang="fr-FR" b="0" i="0" dirty="0">
                <a:solidFill>
                  <a:srgbClr val="404040"/>
                </a:solidFill>
                <a:effectLst/>
                <a:latin typeface="Source Sans Pro" panose="020B0503030403020204" pitchFamily="34" charset="0"/>
              </a:rPr>
              <a:t> options</a:t>
            </a:r>
          </a:p>
        </p:txBody>
      </p:sp>
    </p:spTree>
    <p:extLst>
      <p:ext uri="{BB962C8B-B14F-4D97-AF65-F5344CB8AC3E}">
        <p14:creationId xmlns:p14="http://schemas.microsoft.com/office/powerpoint/2010/main" val="3150392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10189</TotalTime>
  <Words>2600</Words>
  <Application>Microsoft Macintosh PowerPoint</Application>
  <PresentationFormat>Widescreen</PresentationFormat>
  <Paragraphs>284</Paragraphs>
  <Slides>54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Arial</vt:lpstr>
      <vt:lpstr>Calibri</vt:lpstr>
      <vt:lpstr>Calibri Light</vt:lpstr>
      <vt:lpstr>Helvetica Neue</vt:lpstr>
      <vt:lpstr>Lato</vt:lpstr>
      <vt:lpstr>Source Sans Pro</vt:lpstr>
      <vt:lpstr>Office Theme</vt:lpstr>
      <vt:lpstr>R markdown and Shiny</vt:lpstr>
      <vt:lpstr>R markdown</vt:lpstr>
      <vt:lpstr>How it works</vt:lpstr>
      <vt:lpstr>Let’s start</vt:lpstr>
      <vt:lpstr>Project initialization</vt:lpstr>
      <vt:lpstr>Project initialization</vt:lpstr>
      <vt:lpstr>The header</vt:lpstr>
      <vt:lpstr>R code chunks</vt:lpstr>
      <vt:lpstr>Chunk Options</vt:lpstr>
      <vt:lpstr>Code Languages</vt:lpstr>
      <vt:lpstr>Tables </vt:lpstr>
      <vt:lpstr>Markdown Basics</vt:lpstr>
      <vt:lpstr>Markdown Basics</vt:lpstr>
      <vt:lpstr>knitR</vt:lpstr>
      <vt:lpstr>Example </vt:lpstr>
      <vt:lpstr>Knit button</vt:lpstr>
      <vt:lpstr>github_document</vt:lpstr>
      <vt:lpstr>Web report</vt:lpstr>
      <vt:lpstr>Slide presentation</vt:lpstr>
      <vt:lpstr>Power Point</vt:lpstr>
      <vt:lpstr>Dashboard</vt:lpstr>
      <vt:lpstr>Interactive documents</vt:lpstr>
      <vt:lpstr>Shiny</vt:lpstr>
      <vt:lpstr>Every Shiny app is maintained by a computer running R </vt:lpstr>
      <vt:lpstr>Introduction</vt:lpstr>
      <vt:lpstr>Build your app </vt:lpstr>
      <vt:lpstr>Inputs</vt:lpstr>
      <vt:lpstr>Inputs</vt:lpstr>
      <vt:lpstr>Syntax</vt:lpstr>
      <vt:lpstr>Other inputs</vt:lpstr>
      <vt:lpstr>Outputs</vt:lpstr>
      <vt:lpstr>Outputs</vt:lpstr>
      <vt:lpstr>Outputs</vt:lpstr>
      <vt:lpstr>how to assemble inputs into outputs ?</vt:lpstr>
      <vt:lpstr>Server function</vt:lpstr>
      <vt:lpstr>Render</vt:lpstr>
      <vt:lpstr>Two inputs</vt:lpstr>
      <vt:lpstr>Two outputs</vt:lpstr>
      <vt:lpstr>Reactivity</vt:lpstr>
      <vt:lpstr>Two outputs with reactive()</vt:lpstr>
      <vt:lpstr>Can we prevent the title field from updating the plot? </vt:lpstr>
      <vt:lpstr>Can we prevent the title field from updating the plot? </vt:lpstr>
      <vt:lpstr>Action buttons</vt:lpstr>
      <vt:lpstr>PowerPoint Presentation</vt:lpstr>
      <vt:lpstr>Action buttons</vt:lpstr>
      <vt:lpstr>PowerPoint Presentation</vt:lpstr>
      <vt:lpstr>PowerPoint Presentation</vt:lpstr>
      <vt:lpstr>Summary</vt:lpstr>
      <vt:lpstr>Exercises</vt:lpstr>
      <vt:lpstr>UI</vt:lpstr>
      <vt:lpstr>server</vt:lpstr>
      <vt:lpstr>app</vt:lpstr>
      <vt:lpstr>After reactivity </vt:lpstr>
      <vt:lpstr>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markdown and Shiny</dc:title>
  <dc:creator>Microsoft Office User</dc:creator>
  <cp:lastModifiedBy>Microsoft Office User</cp:lastModifiedBy>
  <cp:revision>25</cp:revision>
  <dcterms:created xsi:type="dcterms:W3CDTF">2019-10-15T08:06:25Z</dcterms:created>
  <dcterms:modified xsi:type="dcterms:W3CDTF">2020-10-01T17:08:35Z</dcterms:modified>
</cp:coreProperties>
</file>

<file path=docProps/thumbnail.jpeg>
</file>